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8"/>
  </p:notesMasterIdLst>
  <p:handoutMasterIdLst>
    <p:handoutMasterId r:id="rId9"/>
  </p:handoutMasterIdLst>
  <p:sldIdLst>
    <p:sldId id="307" r:id="rId2"/>
    <p:sldId id="324" r:id="rId3"/>
    <p:sldId id="309" r:id="rId4"/>
    <p:sldId id="310" r:id="rId5"/>
    <p:sldId id="311" r:id="rId6"/>
    <p:sldId id="312" r:id="rId7"/>
  </p:sldIdLst>
  <p:sldSz cx="9144000" cy="6858000" type="screen4x3"/>
  <p:notesSz cx="6858000" cy="9947275"/>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67509" autoAdjust="0"/>
  </p:normalViewPr>
  <p:slideViewPr>
    <p:cSldViewPr>
      <p:cViewPr>
        <p:scale>
          <a:sx n="81" d="100"/>
          <a:sy n="81" d="100"/>
        </p:scale>
        <p:origin x="-1354" y="139"/>
      </p:cViewPr>
      <p:guideLst>
        <p:guide orient="horz" pos="2160"/>
        <p:guide pos="2880"/>
      </p:guideLst>
    </p:cSldViewPr>
  </p:slideViewPr>
  <p:outlineViewPr>
    <p:cViewPr>
      <p:scale>
        <a:sx n="33" d="100"/>
        <a:sy n="33" d="100"/>
      </p:scale>
      <p:origin x="0" y="8395"/>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1" d="100"/>
          <a:sy n="61" d="100"/>
        </p:scale>
        <p:origin x="-3245" y="-101"/>
      </p:cViewPr>
      <p:guideLst>
        <p:guide orient="horz" pos="3133"/>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2335" cy="497364"/>
          </a:xfrm>
          <a:prstGeom prst="rect">
            <a:avLst/>
          </a:prstGeom>
        </p:spPr>
        <p:txBody>
          <a:bodyPr vert="horz" lIns="92007" tIns="46003" rIns="92007" bIns="46003" rtlCol="0"/>
          <a:lstStyle>
            <a:lvl1pPr algn="l">
              <a:defRPr sz="1200"/>
            </a:lvl1pPr>
          </a:lstStyle>
          <a:p>
            <a:endParaRPr lang="da-DK"/>
          </a:p>
        </p:txBody>
      </p:sp>
      <p:sp>
        <p:nvSpPr>
          <p:cNvPr id="3" name="Pladsholder til dato 2"/>
          <p:cNvSpPr>
            <a:spLocks noGrp="1"/>
          </p:cNvSpPr>
          <p:nvPr>
            <p:ph type="dt" sz="quarter" idx="1"/>
          </p:nvPr>
        </p:nvSpPr>
        <p:spPr>
          <a:xfrm>
            <a:off x="3884064" y="0"/>
            <a:ext cx="2972335" cy="497364"/>
          </a:xfrm>
          <a:prstGeom prst="rect">
            <a:avLst/>
          </a:prstGeom>
        </p:spPr>
        <p:txBody>
          <a:bodyPr vert="horz" lIns="92007" tIns="46003" rIns="92007" bIns="46003" rtlCol="0"/>
          <a:lstStyle>
            <a:lvl1pPr algn="r">
              <a:defRPr sz="1200"/>
            </a:lvl1pPr>
          </a:lstStyle>
          <a:p>
            <a:fld id="{367C8F98-F33E-41A5-A3FC-F97142751B8D}" type="datetimeFigureOut">
              <a:rPr lang="da-DK" smtClean="0"/>
              <a:t>19-12-2013</a:t>
            </a:fld>
            <a:endParaRPr lang="da-DK"/>
          </a:p>
        </p:txBody>
      </p:sp>
      <p:sp>
        <p:nvSpPr>
          <p:cNvPr id="4" name="Pladsholder til sidefod 3"/>
          <p:cNvSpPr>
            <a:spLocks noGrp="1"/>
          </p:cNvSpPr>
          <p:nvPr>
            <p:ph type="ftr" sz="quarter" idx="2"/>
          </p:nvPr>
        </p:nvSpPr>
        <p:spPr>
          <a:xfrm>
            <a:off x="0" y="9448318"/>
            <a:ext cx="2972335" cy="497364"/>
          </a:xfrm>
          <a:prstGeom prst="rect">
            <a:avLst/>
          </a:prstGeom>
        </p:spPr>
        <p:txBody>
          <a:bodyPr vert="horz" lIns="92007" tIns="46003" rIns="92007" bIns="46003" rtlCol="0" anchor="b"/>
          <a:lstStyle>
            <a:lvl1pPr algn="l">
              <a:defRPr sz="1200"/>
            </a:lvl1pPr>
          </a:lstStyle>
          <a:p>
            <a:endParaRPr lang="da-DK"/>
          </a:p>
        </p:txBody>
      </p:sp>
      <p:sp>
        <p:nvSpPr>
          <p:cNvPr id="5" name="Pladsholder til diasnummer 4"/>
          <p:cNvSpPr>
            <a:spLocks noGrp="1"/>
          </p:cNvSpPr>
          <p:nvPr>
            <p:ph type="sldNum" sz="quarter" idx="3"/>
          </p:nvPr>
        </p:nvSpPr>
        <p:spPr>
          <a:xfrm>
            <a:off x="3884064" y="9448318"/>
            <a:ext cx="2972335" cy="497364"/>
          </a:xfrm>
          <a:prstGeom prst="rect">
            <a:avLst/>
          </a:prstGeom>
        </p:spPr>
        <p:txBody>
          <a:bodyPr vert="horz" lIns="92007" tIns="46003" rIns="92007" bIns="46003" rtlCol="0" anchor="b"/>
          <a:lstStyle>
            <a:lvl1pPr algn="r">
              <a:defRPr sz="1200"/>
            </a:lvl1pPr>
          </a:lstStyle>
          <a:p>
            <a:fld id="{D0109D91-A4DE-43A4-839D-FFC84FD28BD0}" type="slidenum">
              <a:rPr lang="da-DK" smtClean="0"/>
              <a:t>‹nr.›</a:t>
            </a:fld>
            <a:endParaRPr lang="da-DK"/>
          </a:p>
        </p:txBody>
      </p:sp>
    </p:spTree>
    <p:extLst>
      <p:ext uri="{BB962C8B-B14F-4D97-AF65-F5344CB8AC3E}">
        <p14:creationId xmlns:p14="http://schemas.microsoft.com/office/powerpoint/2010/main" val="9507437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97364"/>
          </a:xfrm>
          <a:prstGeom prst="rect">
            <a:avLst/>
          </a:prstGeom>
        </p:spPr>
        <p:txBody>
          <a:bodyPr vert="horz" lIns="92007" tIns="46003" rIns="92007" bIns="46003" rtlCol="0"/>
          <a:lstStyle>
            <a:lvl1pPr algn="l">
              <a:defRPr sz="1200"/>
            </a:lvl1pPr>
          </a:lstStyle>
          <a:p>
            <a:endParaRPr lang="da-DK"/>
          </a:p>
        </p:txBody>
      </p:sp>
      <p:sp>
        <p:nvSpPr>
          <p:cNvPr id="3" name="Pladsholder til dato 2"/>
          <p:cNvSpPr>
            <a:spLocks noGrp="1"/>
          </p:cNvSpPr>
          <p:nvPr>
            <p:ph type="dt" idx="1"/>
          </p:nvPr>
        </p:nvSpPr>
        <p:spPr>
          <a:xfrm>
            <a:off x="3884614" y="0"/>
            <a:ext cx="2971800" cy="497364"/>
          </a:xfrm>
          <a:prstGeom prst="rect">
            <a:avLst/>
          </a:prstGeom>
        </p:spPr>
        <p:txBody>
          <a:bodyPr vert="horz" lIns="92007" tIns="46003" rIns="92007" bIns="46003" rtlCol="0"/>
          <a:lstStyle>
            <a:lvl1pPr algn="r">
              <a:defRPr sz="1200"/>
            </a:lvl1pPr>
          </a:lstStyle>
          <a:p>
            <a:fld id="{052DD87E-BF8F-4EB5-8D1B-350311621D1E}" type="datetimeFigureOut">
              <a:rPr lang="da-DK" smtClean="0"/>
              <a:pPr/>
              <a:t>19-12-2013</a:t>
            </a:fld>
            <a:endParaRPr lang="da-DK"/>
          </a:p>
        </p:txBody>
      </p:sp>
      <p:sp>
        <p:nvSpPr>
          <p:cNvPr id="4" name="Pladsholder til diasbillede 3"/>
          <p:cNvSpPr>
            <a:spLocks noGrp="1" noRot="1" noChangeAspect="1"/>
          </p:cNvSpPr>
          <p:nvPr>
            <p:ph type="sldImg" idx="2"/>
          </p:nvPr>
        </p:nvSpPr>
        <p:spPr>
          <a:xfrm>
            <a:off x="941388" y="746125"/>
            <a:ext cx="4975225" cy="3730625"/>
          </a:xfrm>
          <a:prstGeom prst="rect">
            <a:avLst/>
          </a:prstGeom>
          <a:noFill/>
          <a:ln w="12700">
            <a:solidFill>
              <a:prstClr val="black"/>
            </a:solidFill>
          </a:ln>
        </p:spPr>
        <p:txBody>
          <a:bodyPr vert="horz" lIns="92007" tIns="46003" rIns="92007" bIns="46003" rtlCol="0" anchor="ctr"/>
          <a:lstStyle/>
          <a:p>
            <a:endParaRPr lang="da-DK"/>
          </a:p>
        </p:txBody>
      </p:sp>
      <p:sp>
        <p:nvSpPr>
          <p:cNvPr id="5" name="Pladsholder til noter 4"/>
          <p:cNvSpPr>
            <a:spLocks noGrp="1"/>
          </p:cNvSpPr>
          <p:nvPr>
            <p:ph type="body" sz="quarter" idx="3"/>
          </p:nvPr>
        </p:nvSpPr>
        <p:spPr>
          <a:xfrm>
            <a:off x="685800" y="4724956"/>
            <a:ext cx="5486400" cy="4476274"/>
          </a:xfrm>
          <a:prstGeom prst="rect">
            <a:avLst/>
          </a:prstGeom>
        </p:spPr>
        <p:txBody>
          <a:bodyPr vert="horz" lIns="92007" tIns="46003" rIns="92007" bIns="46003"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48185"/>
            <a:ext cx="2971800" cy="497364"/>
          </a:xfrm>
          <a:prstGeom prst="rect">
            <a:avLst/>
          </a:prstGeom>
        </p:spPr>
        <p:txBody>
          <a:bodyPr vert="horz" lIns="92007" tIns="46003" rIns="92007" bIns="46003" rtlCol="0" anchor="b"/>
          <a:lstStyle>
            <a:lvl1pPr algn="l">
              <a:defRPr sz="1200"/>
            </a:lvl1pPr>
          </a:lstStyle>
          <a:p>
            <a:endParaRPr lang="da-DK"/>
          </a:p>
        </p:txBody>
      </p:sp>
      <p:sp>
        <p:nvSpPr>
          <p:cNvPr id="7" name="Pladsholder til diasnummer 6"/>
          <p:cNvSpPr>
            <a:spLocks noGrp="1"/>
          </p:cNvSpPr>
          <p:nvPr>
            <p:ph type="sldNum" sz="quarter" idx="5"/>
          </p:nvPr>
        </p:nvSpPr>
        <p:spPr>
          <a:xfrm>
            <a:off x="3884614" y="9448185"/>
            <a:ext cx="2971800" cy="497364"/>
          </a:xfrm>
          <a:prstGeom prst="rect">
            <a:avLst/>
          </a:prstGeom>
        </p:spPr>
        <p:txBody>
          <a:bodyPr vert="horz" lIns="92007" tIns="46003" rIns="92007" bIns="46003" rtlCol="0" anchor="b"/>
          <a:lstStyle>
            <a:lvl1pPr algn="r">
              <a:defRPr sz="1200"/>
            </a:lvl1pPr>
          </a:lstStyle>
          <a:p>
            <a:fld id="{4E764F2D-53B6-48B4-9016-ABF2107D293B}" type="slidenum">
              <a:rPr lang="da-DK" smtClean="0"/>
              <a:pPr/>
              <a:t>‹nr.›</a:t>
            </a:fld>
            <a:endParaRPr lang="da-DK"/>
          </a:p>
        </p:txBody>
      </p:sp>
    </p:spTree>
    <p:extLst>
      <p:ext uri="{BB962C8B-B14F-4D97-AF65-F5344CB8AC3E}">
        <p14:creationId xmlns:p14="http://schemas.microsoft.com/office/powerpoint/2010/main" val="2431358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49B2BAB5-74FC-471D-B3F0-21FFB6C23D5C}" type="slidenum">
              <a:rPr lang="da-DK" smtClean="0"/>
              <a:pPr/>
              <a:t>1</a:t>
            </a:fld>
            <a:endParaRPr lang="da-DK" dirty="0"/>
          </a:p>
        </p:txBody>
      </p:sp>
    </p:spTree>
    <p:extLst>
      <p:ext uri="{BB962C8B-B14F-4D97-AF65-F5344CB8AC3E}">
        <p14:creationId xmlns:p14="http://schemas.microsoft.com/office/powerpoint/2010/main" val="720937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På baggrund af, at der i 2007 kom en ny basisuddannelse for nyuddannede læger og derefter i 2008 en ny kompetencebeskrivelse for KBU læger, blev det på Aarhus Universitet i 2008 besluttet at iværksætte en reform af kandidat uddannelsen på medicinstudiet. Man ønskede et studie der imødekommer sundhedsvæsenets ændrede strukturer, både hvad angår forskydningerne mellem primær og sekundær sektoren og de markante forandringer, der sker internt i sygehusvæsenet. </a:t>
            </a:r>
          </a:p>
          <a:p>
            <a:r>
              <a:rPr lang="da-DK" dirty="0"/>
              <a:t> </a:t>
            </a:r>
          </a:p>
          <a:p>
            <a:r>
              <a:rPr lang="da-DK" dirty="0"/>
              <a:t>Det var blandt andet visionen:</a:t>
            </a:r>
          </a:p>
          <a:p>
            <a:r>
              <a:rPr lang="da-DK" dirty="0"/>
              <a:t> </a:t>
            </a:r>
          </a:p>
          <a:p>
            <a:pPr lvl="0"/>
            <a:r>
              <a:rPr lang="da-DK" dirty="0"/>
              <a:t>At lette overgangen mellem studie og arbejdsliv ved at sikre en klar progression gennem semestrene, så de studerende i stigende grad selvstændigt løser deres kliniske arbejds- opgaver. </a:t>
            </a:r>
          </a:p>
          <a:p>
            <a:pPr lvl="0"/>
            <a:r>
              <a:rPr lang="da-DK" dirty="0"/>
              <a:t>At øge uddannelsens fokus på kommunikation, tværgående patientforløb samt det almene sundhedsaspekt ved at opprioritere kommunikationstræning.</a:t>
            </a:r>
          </a:p>
          <a:p>
            <a:pPr lvl="0"/>
            <a:r>
              <a:rPr lang="da-DK" dirty="0"/>
              <a:t>Opprioritere almen medicin og psykiatri. </a:t>
            </a:r>
          </a:p>
          <a:p>
            <a:pPr lvl="0"/>
            <a:r>
              <a:rPr lang="da-DK" dirty="0"/>
              <a:t>At skabe større sammenhæng i fagene ved at organisere fagene i længere, meningsfyldte fagmoduler og samle et fags teori og praksis indenfor samme modul.</a:t>
            </a:r>
          </a:p>
          <a:p>
            <a:pPr lvl="0"/>
            <a:r>
              <a:rPr lang="da-DK" dirty="0"/>
              <a:t>At sikre de studerendes aktive deltagelse i undervisning og klinik ved at sikre at det er gennemskueligt for de studerende, hvilke kompetencer de skal opnå og hvordan de forventes at opnå dem</a:t>
            </a:r>
          </a:p>
          <a:p>
            <a:endParaRPr lang="da-DK" dirty="0"/>
          </a:p>
        </p:txBody>
      </p:sp>
      <p:sp>
        <p:nvSpPr>
          <p:cNvPr id="4" name="Pladsholder til diasnummer 3"/>
          <p:cNvSpPr>
            <a:spLocks noGrp="1"/>
          </p:cNvSpPr>
          <p:nvPr>
            <p:ph type="sldNum" sz="quarter" idx="10"/>
          </p:nvPr>
        </p:nvSpPr>
        <p:spPr/>
        <p:txBody>
          <a:bodyPr/>
          <a:lstStyle/>
          <a:p>
            <a:fld id="{49B2BAB5-74FC-471D-B3F0-21FFB6C23D5C}" type="slidenum">
              <a:rPr lang="da-DK" smtClean="0"/>
              <a:pPr/>
              <a:t>2</a:t>
            </a:fld>
            <a:endParaRPr lang="da-DK" dirty="0"/>
          </a:p>
        </p:txBody>
      </p:sp>
    </p:spTree>
    <p:extLst>
      <p:ext uri="{BB962C8B-B14F-4D97-AF65-F5344CB8AC3E}">
        <p14:creationId xmlns:p14="http://schemas.microsoft.com/office/powerpoint/2010/main" val="2456007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De forskellig specialer er samlet</a:t>
            </a:r>
            <a:r>
              <a:rPr lang="da-DK" baseline="0" dirty="0" smtClean="0"/>
              <a:t> i grupper med fælles pensumliste bestående af symptomer, tilstande og sygdomme. Der anbefales lærebøger. </a:t>
            </a:r>
            <a:endParaRPr lang="da-DK" dirty="0" smtClean="0"/>
          </a:p>
          <a:p>
            <a:endParaRPr lang="da-DK" dirty="0" smtClean="0"/>
          </a:p>
          <a:p>
            <a:r>
              <a:rPr lang="da-DK" dirty="0" smtClean="0"/>
              <a:t>Der er ikke </a:t>
            </a:r>
            <a:r>
              <a:rPr lang="da-DK" dirty="0" err="1" smtClean="0"/>
              <a:t>udprøvning</a:t>
            </a:r>
            <a:r>
              <a:rPr lang="da-DK" dirty="0" smtClean="0"/>
              <a:t> i de enkle</a:t>
            </a:r>
            <a:r>
              <a:rPr lang="da-DK" baseline="0" dirty="0" smtClean="0"/>
              <a:t> specialer, men en fælles MCQ </a:t>
            </a:r>
            <a:r>
              <a:rPr lang="da-DK" baseline="0" dirty="0" err="1" smtClean="0"/>
              <a:t>udprøvning</a:t>
            </a:r>
            <a:r>
              <a:rPr lang="da-DK" baseline="0" dirty="0" smtClean="0"/>
              <a:t> efter 1,2,3,5 semester</a:t>
            </a:r>
          </a:p>
          <a:p>
            <a:r>
              <a:rPr lang="da-DK" baseline="0" dirty="0" smtClean="0"/>
              <a:t>5 desuden en OSCE. 4 og 6 </a:t>
            </a:r>
            <a:r>
              <a:rPr lang="da-DK" baseline="0" dirty="0" err="1" smtClean="0"/>
              <a:t>sememester</a:t>
            </a:r>
            <a:r>
              <a:rPr lang="da-DK" baseline="0" dirty="0" smtClean="0"/>
              <a:t> mundtlig eksamen med </a:t>
            </a:r>
            <a:r>
              <a:rPr lang="da-DK" baseline="0" dirty="0" err="1" smtClean="0"/>
              <a:t>udprøvning</a:t>
            </a:r>
            <a:r>
              <a:rPr lang="da-DK" baseline="0" dirty="0" smtClean="0"/>
              <a:t> i de enkle specialer. </a:t>
            </a:r>
          </a:p>
          <a:p>
            <a:r>
              <a:rPr lang="da-DK" baseline="0" dirty="0" smtClean="0"/>
              <a:t>Fordeling   6 semester: </a:t>
            </a:r>
          </a:p>
          <a:p>
            <a:r>
              <a:rPr lang="da-DK" baseline="0" dirty="0" smtClean="0"/>
              <a:t>20% Almen medicin </a:t>
            </a:r>
          </a:p>
          <a:p>
            <a:r>
              <a:rPr lang="da-DK" baseline="0" dirty="0" smtClean="0"/>
              <a:t>40% endokrinologi, ortopæd kir + geriatri </a:t>
            </a:r>
          </a:p>
          <a:p>
            <a:r>
              <a:rPr lang="da-DK" baseline="0" dirty="0" smtClean="0"/>
              <a:t>40%    hæmatologi, </a:t>
            </a:r>
            <a:r>
              <a:rPr lang="da-DK" baseline="0" dirty="0" err="1" smtClean="0"/>
              <a:t>rheumatologi</a:t>
            </a:r>
            <a:r>
              <a:rPr lang="da-DK" baseline="0" dirty="0" smtClean="0"/>
              <a:t>, </a:t>
            </a:r>
            <a:r>
              <a:rPr lang="da-DK" baseline="0" dirty="0" err="1" smtClean="0"/>
              <a:t>gastroenterologi</a:t>
            </a:r>
            <a:r>
              <a:rPr lang="da-DK" baseline="0" dirty="0" smtClean="0"/>
              <a:t>, infektionsmedicin, </a:t>
            </a:r>
            <a:r>
              <a:rPr lang="da-DK" baseline="0" dirty="0" err="1" smtClean="0"/>
              <a:t>kardiologi,lungemedicin</a:t>
            </a:r>
            <a:r>
              <a:rPr lang="da-DK" baseline="0" dirty="0" smtClean="0"/>
              <a:t>, </a:t>
            </a:r>
            <a:endParaRPr lang="da-DK" dirty="0"/>
          </a:p>
        </p:txBody>
      </p:sp>
      <p:sp>
        <p:nvSpPr>
          <p:cNvPr id="4" name="Pladsholder til diasnummer 3"/>
          <p:cNvSpPr>
            <a:spLocks noGrp="1"/>
          </p:cNvSpPr>
          <p:nvPr>
            <p:ph type="sldNum" sz="quarter" idx="10"/>
          </p:nvPr>
        </p:nvSpPr>
        <p:spPr/>
        <p:txBody>
          <a:bodyPr/>
          <a:lstStyle/>
          <a:p>
            <a:fld id="{49B2BAB5-74FC-471D-B3F0-21FFB6C23D5C}" type="slidenum">
              <a:rPr lang="da-DK" smtClean="0"/>
              <a:pPr/>
              <a:t>3</a:t>
            </a:fld>
            <a:endParaRPr lang="da-DK" dirty="0"/>
          </a:p>
        </p:txBody>
      </p:sp>
    </p:spTree>
    <p:extLst>
      <p:ext uri="{BB962C8B-B14F-4D97-AF65-F5344CB8AC3E}">
        <p14:creationId xmlns:p14="http://schemas.microsoft.com/office/powerpoint/2010/main" val="2970523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49B2BAB5-74FC-471D-B3F0-21FFB6C23D5C}" type="slidenum">
              <a:rPr lang="da-DK" smtClean="0"/>
              <a:pPr/>
              <a:t>4</a:t>
            </a:fld>
            <a:endParaRPr lang="da-DK" dirty="0"/>
          </a:p>
        </p:txBody>
      </p:sp>
    </p:spTree>
    <p:extLst>
      <p:ext uri="{BB962C8B-B14F-4D97-AF65-F5344CB8AC3E}">
        <p14:creationId xmlns:p14="http://schemas.microsoft.com/office/powerpoint/2010/main" val="38180164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smtClean="0"/>
              <a:t>Undervisningen</a:t>
            </a:r>
            <a:r>
              <a:rPr lang="da-DK" baseline="0" dirty="0" smtClean="0"/>
              <a:t> tager udgangspunkt i den patientcentreret konsultation</a:t>
            </a:r>
          </a:p>
          <a:p>
            <a:endParaRPr lang="da-DK" baseline="0" dirty="0" smtClean="0"/>
          </a:p>
          <a:p>
            <a:endParaRPr lang="da-DK" dirty="0" smtClean="0"/>
          </a:p>
        </p:txBody>
      </p:sp>
      <p:sp>
        <p:nvSpPr>
          <p:cNvPr id="4" name="Pladsholder til diasnummer 3"/>
          <p:cNvSpPr>
            <a:spLocks noGrp="1"/>
          </p:cNvSpPr>
          <p:nvPr>
            <p:ph type="sldNum" sz="quarter" idx="10"/>
          </p:nvPr>
        </p:nvSpPr>
        <p:spPr/>
        <p:txBody>
          <a:bodyPr/>
          <a:lstStyle/>
          <a:p>
            <a:fld id="{49B2BAB5-74FC-471D-B3F0-21FFB6C23D5C}" type="slidenum">
              <a:rPr lang="da-DK" smtClean="0"/>
              <a:pPr/>
              <a:t>5</a:t>
            </a:fld>
            <a:endParaRPr lang="da-DK"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smtClean="0"/>
          </a:p>
          <a:p>
            <a:endParaRPr lang="da-DK" dirty="0"/>
          </a:p>
        </p:txBody>
      </p:sp>
      <p:sp>
        <p:nvSpPr>
          <p:cNvPr id="4" name="Pladsholder til diasnummer 3"/>
          <p:cNvSpPr>
            <a:spLocks noGrp="1"/>
          </p:cNvSpPr>
          <p:nvPr>
            <p:ph type="sldNum" sz="quarter" idx="10"/>
          </p:nvPr>
        </p:nvSpPr>
        <p:spPr/>
        <p:txBody>
          <a:bodyPr/>
          <a:lstStyle/>
          <a:p>
            <a:fld id="{49B2BAB5-74FC-471D-B3F0-21FFB6C23D5C}" type="slidenum">
              <a:rPr lang="da-DK" smtClean="0"/>
              <a:pPr/>
              <a:t>6</a:t>
            </a:fld>
            <a:endParaRPr lang="da-DK"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da-DK" smtClean="0"/>
              <a:t>Klik for at redigere i master</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en-US" dirty="0"/>
          </a:p>
        </p:txBody>
      </p:sp>
      <p:sp>
        <p:nvSpPr>
          <p:cNvPr id="4" name="Date Placeholder 3"/>
          <p:cNvSpPr>
            <a:spLocks noGrp="1"/>
          </p:cNvSpPr>
          <p:nvPr>
            <p:ph type="dt" sz="half" idx="10"/>
          </p:nvPr>
        </p:nvSpPr>
        <p:spPr/>
        <p:txBody>
          <a:bodyPr/>
          <a:lstStyle/>
          <a:p>
            <a:fld id="{08976514-CF8F-4190-9B14-A229DDAC2803}" type="datetimeFigureOut">
              <a:rPr lang="da-DK" smtClean="0"/>
              <a:pPr/>
              <a:t>19-12-2013</a:t>
            </a:fld>
            <a:endParaRPr lang="da-DK"/>
          </a:p>
        </p:txBody>
      </p:sp>
      <p:sp>
        <p:nvSpPr>
          <p:cNvPr id="5" name="Footer Placeholder 4"/>
          <p:cNvSpPr>
            <a:spLocks noGrp="1"/>
          </p:cNvSpPr>
          <p:nvPr>
            <p:ph type="ftr" sz="quarter" idx="11"/>
          </p:nvPr>
        </p:nvSpPr>
        <p:spPr/>
        <p:txBody>
          <a:bodyPr/>
          <a:lstStyle/>
          <a:p>
            <a:endParaRPr lang="da-DK"/>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076FBA45-3EAD-414B-B6D0-28C134B51018}" type="slidenum">
              <a:rPr lang="da-DK" smtClean="0"/>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a:p>
        </p:txBody>
      </p:sp>
      <p:sp>
        <p:nvSpPr>
          <p:cNvPr id="3" name="Vertical Text Placeholder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Date Placeholder 3"/>
          <p:cNvSpPr>
            <a:spLocks noGrp="1"/>
          </p:cNvSpPr>
          <p:nvPr>
            <p:ph type="dt" sz="half" idx="10"/>
          </p:nvPr>
        </p:nvSpPr>
        <p:spPr/>
        <p:txBody>
          <a:bodyPr/>
          <a:lstStyle/>
          <a:p>
            <a:fld id="{08976514-CF8F-4190-9B14-A229DDAC2803}" type="datetimeFigureOut">
              <a:rPr lang="da-DK" smtClean="0"/>
              <a:pPr/>
              <a:t>19-12-2013</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076FBA45-3EAD-414B-B6D0-28C134B51018}" type="slidenum">
              <a:rPr lang="da-DK" smtClean="0"/>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da-DK" smtClean="0"/>
              <a:t>Klik for at redigere i master</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Date Placeholder 3"/>
          <p:cNvSpPr>
            <a:spLocks noGrp="1"/>
          </p:cNvSpPr>
          <p:nvPr>
            <p:ph type="dt" sz="half" idx="10"/>
          </p:nvPr>
        </p:nvSpPr>
        <p:spPr/>
        <p:txBody>
          <a:bodyPr/>
          <a:lstStyle/>
          <a:p>
            <a:fld id="{08976514-CF8F-4190-9B14-A229DDAC2803}" type="datetimeFigureOut">
              <a:rPr lang="da-DK" smtClean="0"/>
              <a:pPr/>
              <a:t>19-12-2013</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076FBA45-3EAD-414B-B6D0-28C134B51018}" type="slidenum">
              <a:rPr lang="da-DK" smtClean="0"/>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a:p>
        </p:txBody>
      </p:sp>
      <p:sp>
        <p:nvSpPr>
          <p:cNvPr id="3" name="Content Placeholder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08976514-CF8F-4190-9B14-A229DDAC2803}" type="datetimeFigureOut">
              <a:rPr lang="da-DK" smtClean="0"/>
              <a:pPr/>
              <a:t>19-12-2013</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076FBA45-3EAD-414B-B6D0-28C134B51018}" type="slidenum">
              <a:rPr lang="da-DK" smtClean="0"/>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da-DK" smtClean="0"/>
              <a:t>Klik for at redigere i master</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7" name="Date Placeholder 6"/>
          <p:cNvSpPr>
            <a:spLocks noGrp="1"/>
          </p:cNvSpPr>
          <p:nvPr>
            <p:ph type="dt" sz="half" idx="10"/>
          </p:nvPr>
        </p:nvSpPr>
        <p:spPr/>
        <p:txBody>
          <a:bodyPr/>
          <a:lstStyle/>
          <a:p>
            <a:fld id="{08976514-CF8F-4190-9B14-A229DDAC2803}" type="datetimeFigureOut">
              <a:rPr lang="da-DK" smtClean="0"/>
              <a:pPr/>
              <a:t>19-12-2013</a:t>
            </a:fld>
            <a:endParaRPr lang="da-DK"/>
          </a:p>
        </p:txBody>
      </p:sp>
      <p:sp>
        <p:nvSpPr>
          <p:cNvPr id="8" name="Slide Number Placeholder 7"/>
          <p:cNvSpPr>
            <a:spLocks noGrp="1"/>
          </p:cNvSpPr>
          <p:nvPr>
            <p:ph type="sldNum" sz="quarter" idx="11"/>
          </p:nvPr>
        </p:nvSpPr>
        <p:spPr/>
        <p:txBody>
          <a:bodyPr/>
          <a:lstStyle/>
          <a:p>
            <a:fld id="{076FBA45-3EAD-414B-B6D0-28C134B51018}" type="slidenum">
              <a:rPr lang="da-DK" smtClean="0"/>
              <a:pPr/>
              <a:t>‹nr.›</a:t>
            </a:fld>
            <a:endParaRPr lang="da-DK"/>
          </a:p>
        </p:txBody>
      </p:sp>
      <p:sp>
        <p:nvSpPr>
          <p:cNvPr id="9" name="Footer Placeholder 8"/>
          <p:cNvSpPr>
            <a:spLocks noGrp="1"/>
          </p:cNvSpPr>
          <p:nvPr>
            <p:ph type="ftr" sz="quarter" idx="12"/>
          </p:nvPr>
        </p:nvSpPr>
        <p:spPr/>
        <p:txBody>
          <a:bodyPr/>
          <a:lstStyle/>
          <a:p>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Date Placeholder 4"/>
          <p:cNvSpPr>
            <a:spLocks noGrp="1"/>
          </p:cNvSpPr>
          <p:nvPr>
            <p:ph type="dt" sz="half" idx="10"/>
          </p:nvPr>
        </p:nvSpPr>
        <p:spPr/>
        <p:txBody>
          <a:bodyPr/>
          <a:lstStyle/>
          <a:p>
            <a:fld id="{08976514-CF8F-4190-9B14-A229DDAC2803}" type="datetimeFigureOut">
              <a:rPr lang="da-DK" smtClean="0"/>
              <a:pPr/>
              <a:t>19-12-2013</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076FBA45-3EAD-414B-B6D0-28C134B51018}" type="slidenum">
              <a:rPr lang="da-DK" smtClean="0"/>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a-DK" smtClean="0"/>
              <a:t>Klik for at redigere i master</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da-DK" smtClean="0"/>
              <a:t>Klik for at redigere i master</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7" name="Date Placeholder 6"/>
          <p:cNvSpPr>
            <a:spLocks noGrp="1"/>
          </p:cNvSpPr>
          <p:nvPr>
            <p:ph type="dt" sz="half" idx="10"/>
          </p:nvPr>
        </p:nvSpPr>
        <p:spPr/>
        <p:txBody>
          <a:bodyPr/>
          <a:lstStyle/>
          <a:p>
            <a:fld id="{08976514-CF8F-4190-9B14-A229DDAC2803}" type="datetimeFigureOut">
              <a:rPr lang="da-DK" smtClean="0"/>
              <a:pPr/>
              <a:t>19-12-2013</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076FBA45-3EAD-414B-B6D0-28C134B51018}" type="slidenum">
              <a:rPr lang="da-DK" smtClean="0"/>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a:p>
        </p:txBody>
      </p:sp>
      <p:sp>
        <p:nvSpPr>
          <p:cNvPr id="3" name="Date Placeholder 2"/>
          <p:cNvSpPr>
            <a:spLocks noGrp="1"/>
          </p:cNvSpPr>
          <p:nvPr>
            <p:ph type="dt" sz="half" idx="10"/>
          </p:nvPr>
        </p:nvSpPr>
        <p:spPr/>
        <p:txBody>
          <a:bodyPr/>
          <a:lstStyle/>
          <a:p>
            <a:fld id="{08976514-CF8F-4190-9B14-A229DDAC2803}" type="datetimeFigureOut">
              <a:rPr lang="da-DK" smtClean="0"/>
              <a:pPr/>
              <a:t>19-12-2013</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076FBA45-3EAD-414B-B6D0-28C134B51018}" type="slidenum">
              <a:rPr lang="da-DK" smtClean="0"/>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6514-CF8F-4190-9B14-A229DDAC2803}" type="datetimeFigureOut">
              <a:rPr lang="da-DK" smtClean="0"/>
              <a:pPr/>
              <a:t>19-12-2013</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076FBA45-3EAD-414B-B6D0-28C134B51018}"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Date Placeholder 4"/>
          <p:cNvSpPr>
            <a:spLocks noGrp="1"/>
          </p:cNvSpPr>
          <p:nvPr>
            <p:ph type="dt" sz="half" idx="10"/>
          </p:nvPr>
        </p:nvSpPr>
        <p:spPr/>
        <p:txBody>
          <a:bodyPr/>
          <a:lstStyle/>
          <a:p>
            <a:fld id="{08976514-CF8F-4190-9B14-A229DDAC2803}" type="datetimeFigureOut">
              <a:rPr lang="da-DK" smtClean="0"/>
              <a:pPr/>
              <a:t>19-12-2013</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076FBA45-3EAD-414B-B6D0-28C134B51018}" type="slidenum">
              <a:rPr lang="da-DK" smtClean="0"/>
              <a:pPr/>
              <a:t>‹nr.›</a:t>
            </a:fld>
            <a:endParaRPr lang="da-DK"/>
          </a:p>
        </p:txBody>
      </p:sp>
      <p:sp>
        <p:nvSpPr>
          <p:cNvPr id="8" name="Title 7"/>
          <p:cNvSpPr>
            <a:spLocks noGrp="1"/>
          </p:cNvSpPr>
          <p:nvPr>
            <p:ph type="title"/>
          </p:nvPr>
        </p:nvSpPr>
        <p:spPr/>
        <p:txBody>
          <a:bodyPr/>
          <a:lstStyle/>
          <a:p>
            <a:r>
              <a:rPr lang="da-DK" smtClean="0"/>
              <a:t>Klik for at redigere i master</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Date Placeholder 4"/>
          <p:cNvSpPr>
            <a:spLocks noGrp="1"/>
          </p:cNvSpPr>
          <p:nvPr>
            <p:ph type="dt" sz="half" idx="10"/>
          </p:nvPr>
        </p:nvSpPr>
        <p:spPr/>
        <p:txBody>
          <a:bodyPr/>
          <a:lstStyle/>
          <a:p>
            <a:fld id="{08976514-CF8F-4190-9B14-A229DDAC2803}" type="datetimeFigureOut">
              <a:rPr lang="da-DK" smtClean="0"/>
              <a:pPr/>
              <a:t>19-12-2013</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076FBA45-3EAD-414B-B6D0-28C134B51018}" type="slidenum">
              <a:rPr lang="da-DK" smtClean="0"/>
              <a:pPr/>
              <a:t>‹nr.›</a:t>
            </a:fld>
            <a:endParaRPr lang="da-DK"/>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da-DK" smtClean="0"/>
              <a:t>Klik for at redigere i master</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da-DK" smtClean="0"/>
              <a:t>Klik for at redigere i master</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08976514-CF8F-4190-9B14-A229DDAC2803}" type="datetimeFigureOut">
              <a:rPr lang="da-DK" smtClean="0"/>
              <a:pPr/>
              <a:t>19-12-2013</a:t>
            </a:fld>
            <a:endParaRPr lang="da-DK"/>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da-DK"/>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076FBA45-3EAD-414B-B6D0-28C134B51018}" type="slidenum">
              <a:rPr lang="da-DK" smtClean="0"/>
              <a:pPr/>
              <a:t>‹nr.›</a:t>
            </a:fld>
            <a:endParaRPr lang="da-DK"/>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sz="2400" b="1" dirty="0" smtClean="0">
                <a:latin typeface="AU Passata" pitchFamily="34" charset="0"/>
              </a:rPr>
              <a:t>Medicin, Århus Universitet</a:t>
            </a:r>
            <a:br>
              <a:rPr lang="da-DK" sz="2400" b="1" dirty="0" smtClean="0">
                <a:latin typeface="AU Passata" pitchFamily="34" charset="0"/>
              </a:rPr>
            </a:br>
            <a:r>
              <a:rPr lang="da-DK" sz="2400" b="1" dirty="0" smtClean="0">
                <a:latin typeface="AU Passata" pitchFamily="34" charset="0"/>
              </a:rPr>
              <a:t>-</a:t>
            </a:r>
            <a:br>
              <a:rPr lang="da-DK" sz="2400" b="1" dirty="0" smtClean="0">
                <a:latin typeface="AU Passata" pitchFamily="34" charset="0"/>
              </a:rPr>
            </a:br>
            <a:r>
              <a:rPr lang="da-DK" sz="2400" b="1" dirty="0" smtClean="0">
                <a:latin typeface="AU Passata" pitchFamily="34" charset="0"/>
              </a:rPr>
              <a:t>kandidat uddannelsen</a:t>
            </a:r>
            <a:endParaRPr lang="da-DK" sz="2400" b="1" dirty="0">
              <a:latin typeface="AU Passata" pitchFamily="34" charset="0"/>
            </a:endParaRPr>
          </a:p>
        </p:txBody>
      </p:sp>
      <p:sp>
        <p:nvSpPr>
          <p:cNvPr id="3" name="Undertitel 2"/>
          <p:cNvSpPr>
            <a:spLocks noGrp="1"/>
          </p:cNvSpPr>
          <p:nvPr>
            <p:ph type="subTitle" idx="1"/>
          </p:nvPr>
        </p:nvSpPr>
        <p:spPr>
          <a:xfrm>
            <a:off x="457200" y="4800600"/>
            <a:ext cx="7499176" cy="914400"/>
          </a:xfrm>
        </p:spPr>
        <p:txBody>
          <a:bodyPr>
            <a:normAutofit lnSpcReduction="10000"/>
          </a:bodyPr>
          <a:lstStyle/>
          <a:p>
            <a:r>
              <a:rPr lang="da-DK" sz="1400" b="1" dirty="0" smtClean="0">
                <a:latin typeface="AU Passata" pitchFamily="34" charset="0"/>
              </a:rPr>
              <a:t>Jette </a:t>
            </a:r>
            <a:r>
              <a:rPr lang="da-DK" sz="1400" b="1" dirty="0" err="1" smtClean="0">
                <a:latin typeface="AU Passata" pitchFamily="34" charset="0"/>
              </a:rPr>
              <a:t>kolding</a:t>
            </a:r>
            <a:r>
              <a:rPr lang="da-DK" sz="1400" b="1" dirty="0" smtClean="0">
                <a:latin typeface="AU Passata" pitchFamily="34" charset="0"/>
              </a:rPr>
              <a:t> </a:t>
            </a:r>
            <a:r>
              <a:rPr lang="da-DK" sz="1400" b="1" dirty="0" err="1" smtClean="0">
                <a:latin typeface="AU Passata" pitchFamily="34" charset="0"/>
              </a:rPr>
              <a:t>kristensen</a:t>
            </a:r>
            <a:endParaRPr lang="da-DK" sz="1400" b="1" dirty="0" smtClean="0">
              <a:latin typeface="AU Passata" pitchFamily="34" charset="0"/>
            </a:endParaRPr>
          </a:p>
          <a:p>
            <a:r>
              <a:rPr lang="da-DK" sz="1400" b="1" dirty="0" smtClean="0">
                <a:latin typeface="AU Passata" pitchFamily="34" charset="0"/>
              </a:rPr>
              <a:t>lektor/almen medicin, Institut for Folkesundhed</a:t>
            </a:r>
          </a:p>
          <a:p>
            <a:r>
              <a:rPr lang="da-DK" sz="1400" b="1" dirty="0" smtClean="0">
                <a:latin typeface="AU Passata" pitchFamily="34" charset="0"/>
              </a:rPr>
              <a:t>Praktiserende læge  ”Lægerne Valdemarsgade”</a:t>
            </a:r>
            <a:endParaRPr lang="da-DK" sz="1400" b="1" dirty="0">
              <a:latin typeface="AU Passata" pitchFamily="34" charset="0"/>
            </a:endParaRPr>
          </a:p>
        </p:txBody>
      </p:sp>
      <p:sp>
        <p:nvSpPr>
          <p:cNvPr id="4" name="Slide Number Placeholder 3"/>
          <p:cNvSpPr>
            <a:spLocks noGrp="1"/>
          </p:cNvSpPr>
          <p:nvPr>
            <p:ph type="sldNum" sz="quarter" idx="12"/>
          </p:nvPr>
        </p:nvSpPr>
        <p:spPr/>
        <p:txBody>
          <a:bodyPr/>
          <a:lstStyle/>
          <a:p>
            <a:fld id="{4A778A20-C4FB-4A5D-BA56-B6F7BCAF0113}" type="slidenum">
              <a:rPr lang="da-DK" smtClean="0"/>
              <a:pPr/>
              <a:t>1</a:t>
            </a:fld>
            <a:endParaRPr lang="da-DK" dirty="0"/>
          </a:p>
        </p:txBody>
      </p:sp>
      <p:pic>
        <p:nvPicPr>
          <p:cNvPr id="9" name="Picture 2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91599" y="5949280"/>
            <a:ext cx="1512887"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6621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764704"/>
            <a:ext cx="7499176" cy="936104"/>
          </a:xfrm>
        </p:spPr>
        <p:txBody>
          <a:bodyPr>
            <a:normAutofit fontScale="90000"/>
          </a:bodyPr>
          <a:lstStyle/>
          <a:p>
            <a:r>
              <a:rPr lang="da-DK" sz="2700" b="1" dirty="0" smtClean="0"/>
              <a:t/>
            </a:r>
            <a:br>
              <a:rPr lang="da-DK" sz="2700" b="1" dirty="0" smtClean="0"/>
            </a:br>
            <a:r>
              <a:rPr lang="da-DK" sz="2700" b="1" dirty="0"/>
              <a:t/>
            </a:r>
            <a:br>
              <a:rPr lang="da-DK" sz="2700" b="1" dirty="0"/>
            </a:br>
            <a:r>
              <a:rPr lang="da-DK" sz="2700" b="1" dirty="0" smtClean="0"/>
              <a:t>Studiereform </a:t>
            </a:r>
            <a:r>
              <a:rPr lang="da-DK" sz="2700" b="1" dirty="0"/>
              <a:t>på kandidatdelen af medicin studiet i Århus</a:t>
            </a:r>
            <a:r>
              <a:rPr lang="da-DK" dirty="0"/>
              <a:t/>
            </a:r>
            <a:br>
              <a:rPr lang="da-DK" dirty="0"/>
            </a:br>
            <a:endParaRPr lang="da-DK" dirty="0"/>
          </a:p>
        </p:txBody>
      </p:sp>
      <p:sp>
        <p:nvSpPr>
          <p:cNvPr id="3" name="Pladsholder til indhold 2"/>
          <p:cNvSpPr>
            <a:spLocks noGrp="1"/>
          </p:cNvSpPr>
          <p:nvPr>
            <p:ph idx="1"/>
          </p:nvPr>
        </p:nvSpPr>
        <p:spPr>
          <a:xfrm>
            <a:off x="457200" y="1700808"/>
            <a:ext cx="7620000" cy="4968552"/>
          </a:xfrm>
        </p:spPr>
        <p:txBody>
          <a:bodyPr>
            <a:normAutofit fontScale="92500" lnSpcReduction="20000"/>
          </a:bodyPr>
          <a:lstStyle/>
          <a:p>
            <a:pPr marL="0" indent="0">
              <a:buNone/>
            </a:pPr>
            <a:r>
              <a:rPr lang="da-DK" dirty="0" smtClean="0">
                <a:latin typeface="AU Passata" pitchFamily="34" charset="0"/>
                <a:cs typeface="Arial" charset="0"/>
              </a:rPr>
              <a:t>Visionen</a:t>
            </a:r>
            <a:r>
              <a:rPr lang="da-DK" dirty="0">
                <a:latin typeface="AU Passata" pitchFamily="34" charset="0"/>
                <a:cs typeface="Arial" charset="0"/>
              </a:rPr>
              <a:t>:</a:t>
            </a:r>
          </a:p>
          <a:p>
            <a:pPr marL="0" indent="0">
              <a:buNone/>
            </a:pPr>
            <a:r>
              <a:rPr lang="da-DK" dirty="0">
                <a:latin typeface="AU Passata" pitchFamily="34" charset="0"/>
                <a:cs typeface="Arial" charset="0"/>
              </a:rPr>
              <a:t> </a:t>
            </a:r>
          </a:p>
          <a:p>
            <a:pPr marL="342900" lvl="0" indent="-342900">
              <a:buFont typeface="Arial" panose="020B0604020202020204" pitchFamily="34" charset="0"/>
              <a:buChar char="•"/>
            </a:pPr>
            <a:r>
              <a:rPr lang="da-DK" dirty="0">
                <a:latin typeface="AU Passata" pitchFamily="34" charset="0"/>
                <a:cs typeface="Arial" charset="0"/>
              </a:rPr>
              <a:t>At lette overgangen mellem studie og arbejdsliv ved at sikre en klar progression gennem semestrene, så de studerende i stigende grad selvstændigt løser deres kliniske arbejds- opgaver. </a:t>
            </a:r>
          </a:p>
          <a:p>
            <a:pPr marL="342900" lvl="0" indent="-342900">
              <a:buFont typeface="Arial" panose="020B0604020202020204" pitchFamily="34" charset="0"/>
              <a:buChar char="•"/>
            </a:pPr>
            <a:r>
              <a:rPr lang="da-DK" dirty="0">
                <a:latin typeface="AU Passata" pitchFamily="34" charset="0"/>
                <a:cs typeface="Arial" charset="0"/>
              </a:rPr>
              <a:t>At øge uddannelsens fokus på kommunikation, tværgående patientforløb samt det almene sundhedsaspekt ved at opprioritere kommunikationstræning.</a:t>
            </a:r>
          </a:p>
          <a:p>
            <a:pPr marL="342900" lvl="0" indent="-342900">
              <a:buFont typeface="Arial" panose="020B0604020202020204" pitchFamily="34" charset="0"/>
              <a:buChar char="•"/>
            </a:pPr>
            <a:r>
              <a:rPr lang="da-DK" dirty="0">
                <a:latin typeface="AU Passata" pitchFamily="34" charset="0"/>
                <a:cs typeface="Arial" charset="0"/>
              </a:rPr>
              <a:t>Opprioritere almen medicin og psykiatri. </a:t>
            </a:r>
          </a:p>
          <a:p>
            <a:pPr marL="342900" lvl="0" indent="-342900">
              <a:buFont typeface="Arial" panose="020B0604020202020204" pitchFamily="34" charset="0"/>
              <a:buChar char="•"/>
            </a:pPr>
            <a:r>
              <a:rPr lang="da-DK" dirty="0">
                <a:latin typeface="AU Passata" pitchFamily="34" charset="0"/>
                <a:cs typeface="Arial" charset="0"/>
              </a:rPr>
              <a:t>At skabe større sammenhæng i fagene ved at organisere fagene i længere, meningsfyldte fagmoduler og samle et fags teori og praksis indenfor samme modul.</a:t>
            </a:r>
          </a:p>
          <a:p>
            <a:pPr marL="342900" lvl="0" indent="-342900">
              <a:buFont typeface="Arial" panose="020B0604020202020204" pitchFamily="34" charset="0"/>
              <a:buChar char="•"/>
            </a:pPr>
            <a:r>
              <a:rPr lang="da-DK" dirty="0">
                <a:latin typeface="AU Passata" pitchFamily="34" charset="0"/>
                <a:cs typeface="Arial" charset="0"/>
              </a:rPr>
              <a:t>At sikre de studerendes aktive deltagelse i undervisning og klinik ved at sikre at det er gennemskueligt for de studerende, hvilke kompetencer de skal opnå og hvordan de forventes at opnå dem</a:t>
            </a:r>
          </a:p>
          <a:p>
            <a:endParaRPr lang="da-DK" dirty="0"/>
          </a:p>
        </p:txBody>
      </p:sp>
      <p:sp>
        <p:nvSpPr>
          <p:cNvPr id="4" name="Pladsholder til diasnummer 3"/>
          <p:cNvSpPr>
            <a:spLocks noGrp="1"/>
          </p:cNvSpPr>
          <p:nvPr>
            <p:ph type="sldNum" sz="quarter" idx="12"/>
          </p:nvPr>
        </p:nvSpPr>
        <p:spPr/>
        <p:txBody>
          <a:bodyPr/>
          <a:lstStyle/>
          <a:p>
            <a:fld id="{4A778A20-C4FB-4A5D-BA56-B6F7BCAF0113}" type="slidenum">
              <a:rPr lang="da-DK" smtClean="0"/>
              <a:pPr/>
              <a:t>2</a:t>
            </a:fld>
            <a:endParaRPr lang="da-DK" dirty="0"/>
          </a:p>
        </p:txBody>
      </p:sp>
    </p:spTree>
    <p:extLst>
      <p:ext uri="{BB962C8B-B14F-4D97-AF65-F5344CB8AC3E}">
        <p14:creationId xmlns:p14="http://schemas.microsoft.com/office/powerpoint/2010/main" val="37510544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52718"/>
            <a:ext cx="6851104" cy="1371600"/>
          </a:xfrm>
        </p:spPr>
        <p:txBody>
          <a:bodyPr>
            <a:normAutofit/>
          </a:bodyPr>
          <a:lstStyle/>
          <a:p>
            <a:r>
              <a:rPr lang="da-DK" sz="2000" b="1" dirty="0"/>
              <a:t>Overordnet struktur for kandidatdelen i ny studieordning.</a:t>
            </a:r>
            <a:endParaRPr lang="da-DK" sz="2000" dirty="0"/>
          </a:p>
        </p:txBody>
      </p:sp>
      <p:graphicFrame>
        <p:nvGraphicFramePr>
          <p:cNvPr id="5" name="Pladsholder til indhold 4"/>
          <p:cNvGraphicFramePr>
            <a:graphicFrameLocks noGrp="1"/>
          </p:cNvGraphicFramePr>
          <p:nvPr>
            <p:ph idx="1"/>
            <p:extLst>
              <p:ext uri="{D42A27DB-BD31-4B8C-83A1-F6EECF244321}">
                <p14:modId xmlns:p14="http://schemas.microsoft.com/office/powerpoint/2010/main" val="843230610"/>
              </p:ext>
            </p:extLst>
          </p:nvPr>
        </p:nvGraphicFramePr>
        <p:xfrm>
          <a:off x="971596" y="1731106"/>
          <a:ext cx="6840760" cy="4396593"/>
        </p:xfrm>
        <a:graphic>
          <a:graphicData uri="http://schemas.openxmlformats.org/drawingml/2006/table">
            <a:tbl>
              <a:tblPr firstRow="1" firstCol="1" lastRow="1" lastCol="1" bandRow="1" bandCol="1"/>
              <a:tblGrid>
                <a:gridCol w="398139"/>
                <a:gridCol w="211339"/>
                <a:gridCol w="304739"/>
                <a:gridCol w="304739"/>
                <a:gridCol w="304739"/>
                <a:gridCol w="304739"/>
                <a:gridCol w="304739"/>
                <a:gridCol w="304739"/>
                <a:gridCol w="304739"/>
                <a:gridCol w="304739"/>
                <a:gridCol w="304739"/>
                <a:gridCol w="304739"/>
                <a:gridCol w="303576"/>
                <a:gridCol w="103663"/>
                <a:gridCol w="163263"/>
                <a:gridCol w="251117"/>
                <a:gridCol w="202037"/>
                <a:gridCol w="205201"/>
                <a:gridCol w="102499"/>
                <a:gridCol w="304739"/>
                <a:gridCol w="304739"/>
                <a:gridCol w="304739"/>
                <a:gridCol w="304739"/>
                <a:gridCol w="633580"/>
              </a:tblGrid>
              <a:tr h="468596">
                <a:tc gridSpan="24">
                  <a:txBody>
                    <a:bodyPr/>
                    <a:lstStyle/>
                    <a:p>
                      <a:pPr>
                        <a:lnSpc>
                          <a:spcPct val="115000"/>
                        </a:lnSpc>
                        <a:spcAft>
                          <a:spcPts val="0"/>
                        </a:spcAft>
                      </a:pPr>
                      <a:r>
                        <a:rPr lang="da-DK" sz="900" dirty="0">
                          <a:effectLst/>
                          <a:latin typeface="Times New Roman"/>
                          <a:ea typeface="Times New Roman"/>
                          <a:cs typeface="Times New Roman"/>
                        </a:rPr>
                        <a:t> </a:t>
                      </a:r>
                      <a:endParaRPr lang="da-DK" sz="1000" dirty="0">
                        <a:effectLst/>
                        <a:latin typeface="Calibri"/>
                        <a:ea typeface="Times New Roman"/>
                        <a:cs typeface="Times New Roman"/>
                      </a:endParaRPr>
                    </a:p>
                    <a:p>
                      <a:pPr>
                        <a:lnSpc>
                          <a:spcPct val="115000"/>
                        </a:lnSpc>
                        <a:spcAft>
                          <a:spcPts val="0"/>
                        </a:spcAft>
                      </a:pPr>
                      <a:r>
                        <a:rPr lang="da-DK" sz="900" dirty="0">
                          <a:effectLst/>
                          <a:latin typeface="Times New Roman"/>
                          <a:ea typeface="Times New Roman"/>
                          <a:cs typeface="Times New Roman"/>
                        </a:rPr>
                        <a:t>Den forudgående bachelordels seks semestre</a:t>
                      </a:r>
                      <a:endParaRPr lang="da-DK" sz="1000" dirty="0">
                        <a:effectLst/>
                        <a:latin typeface="Calibri"/>
                        <a:ea typeface="Times New Roman"/>
                        <a:cs typeface="Times New Roman"/>
                      </a:endParaRPr>
                    </a:p>
                    <a:p>
                      <a:pPr>
                        <a:lnSpc>
                          <a:spcPct val="115000"/>
                        </a:lnSpc>
                        <a:spcAft>
                          <a:spcPts val="0"/>
                        </a:spcAft>
                      </a:pPr>
                      <a:r>
                        <a:rPr lang="da-DK" sz="900" dirty="0">
                          <a:effectLst/>
                          <a:latin typeface="Times New Roman"/>
                          <a:ea typeface="Times New Roman"/>
                          <a:cs typeface="Times New Roman"/>
                        </a:rPr>
                        <a:t> </a:t>
                      </a:r>
                      <a:endParaRPr lang="da-DK" sz="1000" dirty="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r>
              <a:tr h="468596">
                <a:tc>
                  <a:txBody>
                    <a:bodyPr/>
                    <a:lstStyle/>
                    <a:p>
                      <a:pPr algn="r">
                        <a:lnSpc>
                          <a:spcPct val="115000"/>
                        </a:lnSpc>
                        <a:spcAft>
                          <a:spcPts val="0"/>
                        </a:spcAft>
                      </a:pPr>
                      <a:r>
                        <a:rPr lang="da-DK" sz="900" dirty="0">
                          <a:effectLst/>
                          <a:latin typeface="Times New Roman"/>
                          <a:ea typeface="Times New Roman"/>
                          <a:cs typeface="Times New Roman"/>
                        </a:rPr>
                        <a:t>UGE</a:t>
                      </a:r>
                      <a:endParaRPr lang="da-DK" sz="1000" dirty="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da-DK" sz="900" dirty="0">
                          <a:effectLst/>
                          <a:latin typeface="Times New Roman"/>
                          <a:ea typeface="Times New Roman"/>
                          <a:cs typeface="Times New Roman"/>
                        </a:rPr>
                        <a:t>1</a:t>
                      </a:r>
                      <a:endParaRPr lang="da-DK" sz="1000" dirty="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da-DK" sz="900" dirty="0">
                          <a:effectLst/>
                          <a:latin typeface="Times New Roman"/>
                          <a:ea typeface="Times New Roman"/>
                          <a:cs typeface="Times New Roman"/>
                        </a:rPr>
                        <a:t>2</a:t>
                      </a:r>
                      <a:endParaRPr lang="da-DK" sz="1000" dirty="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da-DK" sz="900" dirty="0">
                          <a:effectLst/>
                          <a:latin typeface="Times New Roman"/>
                          <a:ea typeface="Times New Roman"/>
                          <a:cs typeface="Times New Roman"/>
                        </a:rPr>
                        <a:t>3</a:t>
                      </a:r>
                      <a:endParaRPr lang="da-DK" sz="1000" dirty="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da-DK" sz="900" dirty="0">
                          <a:effectLst/>
                          <a:latin typeface="Times New Roman"/>
                          <a:ea typeface="Times New Roman"/>
                          <a:cs typeface="Times New Roman"/>
                        </a:rPr>
                        <a:t>4</a:t>
                      </a:r>
                      <a:endParaRPr lang="da-DK" sz="1000" dirty="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da-DK" sz="900" dirty="0">
                          <a:effectLst/>
                          <a:latin typeface="Times New Roman"/>
                          <a:ea typeface="Times New Roman"/>
                          <a:cs typeface="Times New Roman"/>
                        </a:rPr>
                        <a:t>5</a:t>
                      </a:r>
                      <a:endParaRPr lang="da-DK" sz="1000" dirty="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da-DK" sz="900" dirty="0">
                          <a:effectLst/>
                          <a:latin typeface="Times New Roman"/>
                          <a:ea typeface="Times New Roman"/>
                          <a:cs typeface="Times New Roman"/>
                        </a:rPr>
                        <a:t>6</a:t>
                      </a:r>
                      <a:endParaRPr lang="da-DK" sz="1000" dirty="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da-DK" sz="900" dirty="0">
                          <a:effectLst/>
                          <a:latin typeface="Times New Roman"/>
                          <a:ea typeface="Times New Roman"/>
                          <a:cs typeface="Times New Roman"/>
                        </a:rPr>
                        <a:t>7</a:t>
                      </a:r>
                      <a:endParaRPr lang="da-DK" sz="1000" dirty="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da-DK" sz="900" dirty="0">
                          <a:effectLst/>
                          <a:latin typeface="Times New Roman"/>
                          <a:ea typeface="Times New Roman"/>
                          <a:cs typeface="Times New Roman"/>
                        </a:rPr>
                        <a:t>8</a:t>
                      </a:r>
                      <a:endParaRPr lang="da-DK" sz="1000" dirty="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da-DK" sz="900" dirty="0">
                          <a:effectLst/>
                          <a:latin typeface="Times New Roman"/>
                          <a:ea typeface="Times New Roman"/>
                          <a:cs typeface="Times New Roman"/>
                        </a:rPr>
                        <a:t>9</a:t>
                      </a:r>
                      <a:endParaRPr lang="da-DK" sz="1000" dirty="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da-DK" sz="900" dirty="0">
                          <a:effectLst/>
                          <a:latin typeface="Times New Roman"/>
                          <a:ea typeface="Times New Roman"/>
                          <a:cs typeface="Times New Roman"/>
                        </a:rPr>
                        <a:t>10</a:t>
                      </a:r>
                      <a:endParaRPr lang="da-DK" sz="1000" dirty="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da-DK" sz="900" dirty="0">
                          <a:effectLst/>
                          <a:latin typeface="Times New Roman"/>
                          <a:ea typeface="Times New Roman"/>
                          <a:cs typeface="Times New Roman"/>
                        </a:rPr>
                        <a:t>11</a:t>
                      </a:r>
                      <a:endParaRPr lang="da-DK" sz="1000" dirty="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da-DK" sz="900" dirty="0">
                          <a:effectLst/>
                          <a:latin typeface="Times New Roman"/>
                          <a:ea typeface="Times New Roman"/>
                          <a:cs typeface="Times New Roman"/>
                        </a:rPr>
                        <a:t>12</a:t>
                      </a:r>
                      <a:endParaRPr lang="da-DK" sz="1000" dirty="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da-DK" sz="900" dirty="0">
                          <a:effectLst/>
                          <a:latin typeface="Times New Roman"/>
                          <a:ea typeface="Times New Roman"/>
                          <a:cs typeface="Times New Roman"/>
                        </a:rPr>
                        <a:t>13</a:t>
                      </a:r>
                      <a:endParaRPr lang="da-DK" sz="1000" dirty="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da-DK" sz="100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da-DK" sz="900" dirty="0">
                          <a:effectLst/>
                          <a:latin typeface="Times New Roman"/>
                          <a:ea typeface="Times New Roman"/>
                          <a:cs typeface="Times New Roman"/>
                        </a:rPr>
                        <a:t>14</a:t>
                      </a:r>
                      <a:endParaRPr lang="da-DK" sz="1000" dirty="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da-DK" sz="900" dirty="0">
                          <a:effectLst/>
                          <a:latin typeface="Times New Roman"/>
                          <a:ea typeface="Times New Roman"/>
                          <a:cs typeface="Times New Roman"/>
                        </a:rPr>
                        <a:t>15</a:t>
                      </a:r>
                      <a:endParaRPr lang="da-DK" sz="1000" dirty="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da-DK" sz="900" dirty="0">
                          <a:effectLst/>
                          <a:latin typeface="Times New Roman"/>
                          <a:ea typeface="Times New Roman"/>
                          <a:cs typeface="Times New Roman"/>
                        </a:rPr>
                        <a:t>16</a:t>
                      </a:r>
                      <a:endParaRPr lang="da-DK" sz="1000" dirty="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a-DK"/>
                    </a:p>
                  </a:txBody>
                  <a:tcPr/>
                </a:tc>
                <a:tc>
                  <a:txBody>
                    <a:bodyPr/>
                    <a:lstStyle/>
                    <a:p>
                      <a:pPr algn="ctr">
                        <a:lnSpc>
                          <a:spcPct val="115000"/>
                        </a:lnSpc>
                        <a:spcAft>
                          <a:spcPts val="0"/>
                        </a:spcAft>
                      </a:pPr>
                      <a:r>
                        <a:rPr lang="da-DK" sz="900" dirty="0">
                          <a:effectLst/>
                          <a:latin typeface="Times New Roman"/>
                          <a:ea typeface="Times New Roman"/>
                          <a:cs typeface="Times New Roman"/>
                        </a:rPr>
                        <a:t>17</a:t>
                      </a:r>
                      <a:endParaRPr lang="da-DK" sz="1000" dirty="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da-DK" sz="900" dirty="0">
                          <a:effectLst/>
                          <a:latin typeface="Times New Roman"/>
                          <a:ea typeface="Times New Roman"/>
                          <a:cs typeface="Times New Roman"/>
                        </a:rPr>
                        <a:t>18</a:t>
                      </a:r>
                      <a:endParaRPr lang="da-DK" sz="1000" dirty="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da-DK" sz="900" dirty="0">
                          <a:effectLst/>
                          <a:latin typeface="Times New Roman"/>
                          <a:ea typeface="Times New Roman"/>
                          <a:cs typeface="Times New Roman"/>
                        </a:rPr>
                        <a:t>19</a:t>
                      </a:r>
                      <a:endParaRPr lang="da-DK" sz="1000" dirty="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da-DK" sz="900" dirty="0">
                          <a:effectLst/>
                          <a:latin typeface="Times New Roman"/>
                          <a:ea typeface="Times New Roman"/>
                          <a:cs typeface="Times New Roman"/>
                        </a:rPr>
                        <a:t>20</a:t>
                      </a:r>
                      <a:endParaRPr lang="da-DK" sz="1000" dirty="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da-DK" sz="900" dirty="0">
                        <a:effectLst/>
                        <a:latin typeface="Times New Roman"/>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8596">
                <a:tc>
                  <a:txBody>
                    <a:bodyPr/>
                    <a:lstStyle/>
                    <a:p>
                      <a:pPr algn="ctr">
                        <a:lnSpc>
                          <a:spcPct val="115000"/>
                        </a:lnSpc>
                        <a:spcAft>
                          <a:spcPts val="0"/>
                        </a:spcAft>
                      </a:pPr>
                      <a:r>
                        <a:rPr lang="da-DK" sz="900" dirty="0">
                          <a:effectLst/>
                          <a:latin typeface="Times New Roman"/>
                          <a:ea typeface="Times New Roman"/>
                          <a:cs typeface="Times New Roman"/>
                        </a:rPr>
                        <a:t>1. </a:t>
                      </a:r>
                      <a:r>
                        <a:rPr lang="da-DK" sz="900" dirty="0" err="1">
                          <a:effectLst/>
                          <a:latin typeface="Times New Roman"/>
                          <a:ea typeface="Times New Roman"/>
                          <a:cs typeface="Times New Roman"/>
                        </a:rPr>
                        <a:t>sem</a:t>
                      </a:r>
                      <a:endParaRPr lang="da-DK" sz="1000" dirty="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2">
                  <a:txBody>
                    <a:bodyPr/>
                    <a:lstStyle/>
                    <a:p>
                      <a:pPr algn="ctr">
                        <a:lnSpc>
                          <a:spcPct val="115000"/>
                        </a:lnSpc>
                        <a:spcAft>
                          <a:spcPts val="0"/>
                        </a:spcAft>
                      </a:pPr>
                      <a:r>
                        <a:rPr lang="da-DK" sz="900" dirty="0">
                          <a:effectLst/>
                          <a:latin typeface="Times New Roman"/>
                          <a:ea typeface="Times New Roman"/>
                          <a:cs typeface="Times New Roman"/>
                        </a:rPr>
                        <a:t> </a:t>
                      </a:r>
                      <a:endParaRPr lang="da-DK" sz="1000" dirty="0">
                        <a:effectLst/>
                        <a:latin typeface="Calibri"/>
                        <a:ea typeface="Times New Roman"/>
                        <a:cs typeface="Times New Roman"/>
                      </a:endParaRPr>
                    </a:p>
                    <a:p>
                      <a:pPr>
                        <a:lnSpc>
                          <a:spcPct val="115000"/>
                        </a:lnSpc>
                        <a:spcAft>
                          <a:spcPts val="0"/>
                        </a:spcAft>
                      </a:pPr>
                      <a:r>
                        <a:rPr lang="da-DK" sz="900" dirty="0">
                          <a:effectLst/>
                          <a:latin typeface="Times New Roman"/>
                          <a:ea typeface="Times New Roman"/>
                          <a:cs typeface="Times New Roman"/>
                        </a:rPr>
                        <a:t>           INFLAMMATION (</a:t>
                      </a:r>
                      <a:r>
                        <a:rPr lang="da-DK" sz="900" dirty="0" err="1">
                          <a:effectLst/>
                          <a:latin typeface="Times New Roman"/>
                          <a:ea typeface="Times New Roman"/>
                          <a:cs typeface="Times New Roman"/>
                        </a:rPr>
                        <a:t>rheumatologi</a:t>
                      </a:r>
                      <a:r>
                        <a:rPr lang="da-DK" sz="900" dirty="0">
                          <a:effectLst/>
                          <a:latin typeface="Times New Roman"/>
                          <a:ea typeface="Times New Roman"/>
                          <a:cs typeface="Times New Roman"/>
                        </a:rPr>
                        <a:t>, </a:t>
                      </a:r>
                      <a:r>
                        <a:rPr lang="da-DK" sz="900" dirty="0" err="1">
                          <a:effectLst/>
                          <a:latin typeface="Times New Roman"/>
                          <a:ea typeface="Times New Roman"/>
                          <a:cs typeface="Times New Roman"/>
                        </a:rPr>
                        <a:t>nefrologi</a:t>
                      </a:r>
                      <a:r>
                        <a:rPr lang="da-DK" sz="900" dirty="0">
                          <a:effectLst/>
                          <a:latin typeface="Times New Roman"/>
                          <a:ea typeface="Times New Roman"/>
                          <a:cs typeface="Times New Roman"/>
                        </a:rPr>
                        <a:t>, hæmatologi, </a:t>
                      </a:r>
                      <a:r>
                        <a:rPr lang="da-DK" sz="900" dirty="0" err="1">
                          <a:effectLst/>
                          <a:latin typeface="Times New Roman"/>
                          <a:ea typeface="Times New Roman"/>
                          <a:cs typeface="Times New Roman"/>
                        </a:rPr>
                        <a:t>gastroenterologi</a:t>
                      </a:r>
                      <a:r>
                        <a:rPr lang="da-DK" sz="900" dirty="0">
                          <a:effectLst/>
                          <a:latin typeface="Times New Roman"/>
                          <a:ea typeface="Times New Roman"/>
                          <a:cs typeface="Times New Roman"/>
                        </a:rPr>
                        <a:t>, infektionsmedicin, almen medicin)</a:t>
                      </a:r>
                      <a:endParaRPr lang="da-DK" sz="1000" dirty="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a:txBody>
                    <a:bodyPr/>
                    <a:lstStyle/>
                    <a:p>
                      <a:pPr algn="ctr">
                        <a:lnSpc>
                          <a:spcPct val="115000"/>
                        </a:lnSpc>
                        <a:spcAft>
                          <a:spcPts val="0"/>
                        </a:spcAft>
                      </a:pPr>
                      <a:r>
                        <a:rPr lang="da-DK" sz="900" dirty="0">
                          <a:effectLst/>
                          <a:latin typeface="Times New Roman"/>
                          <a:ea typeface="Times New Roman"/>
                          <a:cs typeface="Times New Roman"/>
                        </a:rPr>
                        <a:t>PROF)</a:t>
                      </a:r>
                      <a:endParaRPr lang="da-DK" sz="1000" dirty="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8596">
                <a:tc>
                  <a:txBody>
                    <a:bodyPr/>
                    <a:lstStyle/>
                    <a:p>
                      <a:pPr algn="ctr">
                        <a:lnSpc>
                          <a:spcPct val="115000"/>
                        </a:lnSpc>
                        <a:spcAft>
                          <a:spcPts val="0"/>
                        </a:spcAft>
                      </a:pPr>
                      <a:r>
                        <a:rPr lang="da-DK" sz="900" dirty="0">
                          <a:effectLst/>
                          <a:latin typeface="Times New Roman"/>
                          <a:ea typeface="Times New Roman"/>
                          <a:cs typeface="Times New Roman"/>
                        </a:rPr>
                        <a:t>2. </a:t>
                      </a:r>
                      <a:r>
                        <a:rPr lang="da-DK" sz="900" dirty="0" err="1">
                          <a:effectLst/>
                          <a:latin typeface="Times New Roman"/>
                          <a:ea typeface="Times New Roman"/>
                          <a:cs typeface="Times New Roman"/>
                        </a:rPr>
                        <a:t>sem</a:t>
                      </a:r>
                      <a:endParaRPr lang="da-DK" sz="1000" dirty="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2">
                  <a:txBody>
                    <a:bodyPr/>
                    <a:lstStyle/>
                    <a:p>
                      <a:pPr algn="ctr">
                        <a:lnSpc>
                          <a:spcPct val="115000"/>
                        </a:lnSpc>
                        <a:spcAft>
                          <a:spcPts val="0"/>
                        </a:spcAft>
                      </a:pPr>
                      <a:r>
                        <a:rPr lang="da-DK" sz="900" dirty="0" smtClean="0">
                          <a:effectLst/>
                          <a:latin typeface="Times New Roman"/>
                          <a:ea typeface="Times New Roman"/>
                          <a:cs typeface="Times New Roman"/>
                        </a:rPr>
                        <a:t> </a:t>
                      </a:r>
                      <a:endParaRPr lang="da-DK" sz="1000" dirty="0" smtClean="0">
                        <a:effectLst/>
                        <a:latin typeface="Calibri"/>
                        <a:ea typeface="Times New Roman"/>
                        <a:cs typeface="Times New Roman"/>
                      </a:endParaRPr>
                    </a:p>
                    <a:p>
                      <a:pPr>
                        <a:lnSpc>
                          <a:spcPct val="115000"/>
                        </a:lnSpc>
                        <a:spcAft>
                          <a:spcPts val="0"/>
                        </a:spcAft>
                      </a:pPr>
                      <a:r>
                        <a:rPr lang="da-DK" sz="900" dirty="0" smtClean="0">
                          <a:effectLst/>
                          <a:latin typeface="Times New Roman"/>
                          <a:ea typeface="Times New Roman"/>
                          <a:cs typeface="Times New Roman"/>
                        </a:rPr>
                        <a:t>          ABDOMEN (</a:t>
                      </a:r>
                      <a:r>
                        <a:rPr lang="da-DK" sz="900" dirty="0" err="1" smtClean="0">
                          <a:effectLst/>
                          <a:latin typeface="Times New Roman"/>
                          <a:ea typeface="Times New Roman"/>
                          <a:cs typeface="Times New Roman"/>
                        </a:rPr>
                        <a:t>abdominalkirirgi</a:t>
                      </a:r>
                      <a:r>
                        <a:rPr lang="da-DK" sz="900" dirty="0" smtClean="0">
                          <a:effectLst/>
                          <a:latin typeface="Times New Roman"/>
                          <a:ea typeface="Times New Roman"/>
                          <a:cs typeface="Times New Roman"/>
                        </a:rPr>
                        <a:t>, urologi, onkologi, plastikkirurgi, almen medicin)</a:t>
                      </a:r>
                      <a:endParaRPr lang="da-DK" sz="1000" dirty="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a:txBody>
                    <a:bodyPr/>
                    <a:lstStyle/>
                    <a:p>
                      <a:pPr algn="ctr">
                        <a:lnSpc>
                          <a:spcPct val="115000"/>
                        </a:lnSpc>
                        <a:spcAft>
                          <a:spcPts val="0"/>
                        </a:spcAft>
                      </a:pPr>
                      <a:r>
                        <a:rPr lang="da-DK" sz="900" dirty="0">
                          <a:effectLst/>
                          <a:latin typeface="Times New Roman"/>
                          <a:ea typeface="Times New Roman"/>
                          <a:cs typeface="Times New Roman"/>
                        </a:rPr>
                        <a:t>PROF)</a:t>
                      </a:r>
                      <a:endParaRPr lang="da-DK" sz="1000" dirty="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8596">
                <a:tc>
                  <a:txBody>
                    <a:bodyPr/>
                    <a:lstStyle/>
                    <a:p>
                      <a:pPr algn="ctr">
                        <a:lnSpc>
                          <a:spcPct val="115000"/>
                        </a:lnSpc>
                        <a:spcAft>
                          <a:spcPts val="0"/>
                        </a:spcAft>
                      </a:pPr>
                      <a:r>
                        <a:rPr lang="da-DK" sz="900" dirty="0">
                          <a:effectLst/>
                          <a:latin typeface="Times New Roman"/>
                          <a:ea typeface="Times New Roman"/>
                          <a:cs typeface="Times New Roman"/>
                        </a:rPr>
                        <a:t>3. </a:t>
                      </a:r>
                      <a:r>
                        <a:rPr lang="da-DK" sz="900" dirty="0" err="1">
                          <a:effectLst/>
                          <a:latin typeface="Times New Roman"/>
                          <a:ea typeface="Times New Roman"/>
                          <a:cs typeface="Times New Roman"/>
                        </a:rPr>
                        <a:t>sem</a:t>
                      </a:r>
                      <a:endParaRPr lang="da-DK" sz="1000" dirty="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17">
                  <a:txBody>
                    <a:bodyPr/>
                    <a:lstStyle/>
                    <a:p>
                      <a:pPr algn="ctr">
                        <a:lnSpc>
                          <a:spcPct val="115000"/>
                        </a:lnSpc>
                        <a:spcAft>
                          <a:spcPts val="0"/>
                        </a:spcAft>
                      </a:pPr>
                      <a:r>
                        <a:rPr lang="da-DK" sz="900" dirty="0">
                          <a:effectLst/>
                          <a:latin typeface="Times New Roman"/>
                          <a:ea typeface="Times New Roman"/>
                          <a:cs typeface="Times New Roman"/>
                        </a:rPr>
                        <a:t> </a:t>
                      </a:r>
                      <a:endParaRPr lang="da-DK" sz="1000" dirty="0">
                        <a:effectLst/>
                        <a:latin typeface="Calibri"/>
                        <a:ea typeface="Times New Roman"/>
                        <a:cs typeface="Times New Roman"/>
                      </a:endParaRPr>
                    </a:p>
                    <a:p>
                      <a:pPr marL="1657985" indent="-1620520">
                        <a:lnSpc>
                          <a:spcPct val="115000"/>
                        </a:lnSpc>
                        <a:spcAft>
                          <a:spcPts val="0"/>
                        </a:spcAft>
                      </a:pPr>
                      <a:r>
                        <a:rPr lang="da-DK" sz="900" dirty="0">
                          <a:effectLst/>
                          <a:latin typeface="Times New Roman"/>
                          <a:ea typeface="Times New Roman"/>
                          <a:cs typeface="Times New Roman"/>
                        </a:rPr>
                        <a:t>          HJERTE-LUNGE-KAR (</a:t>
                      </a:r>
                      <a:r>
                        <a:rPr lang="da-DK" sz="900" dirty="0" err="1">
                          <a:effectLst/>
                          <a:latin typeface="Times New Roman"/>
                          <a:ea typeface="Times New Roman"/>
                          <a:cs typeface="Times New Roman"/>
                        </a:rPr>
                        <a:t>kardiologi,lungemedicin</a:t>
                      </a:r>
                      <a:r>
                        <a:rPr lang="da-DK" sz="900" dirty="0">
                          <a:effectLst/>
                          <a:latin typeface="Times New Roman"/>
                          <a:ea typeface="Times New Roman"/>
                          <a:cs typeface="Times New Roman"/>
                        </a:rPr>
                        <a:t>, thoraxkirurgi, anæstesi,      karkirurgi, almen medicin)</a:t>
                      </a:r>
                      <a:endParaRPr lang="da-DK" sz="1000" dirty="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gridSpan="5">
                  <a:txBody>
                    <a:bodyPr/>
                    <a:lstStyle/>
                    <a:p>
                      <a:pPr algn="ctr">
                        <a:lnSpc>
                          <a:spcPct val="115000"/>
                        </a:lnSpc>
                        <a:spcAft>
                          <a:spcPts val="0"/>
                        </a:spcAft>
                      </a:pPr>
                      <a:r>
                        <a:rPr lang="da-DK" sz="900" dirty="0">
                          <a:effectLst/>
                          <a:latin typeface="Times New Roman"/>
                          <a:ea typeface="Times New Roman"/>
                          <a:cs typeface="Times New Roman"/>
                        </a:rPr>
                        <a:t>VALGFRI </a:t>
                      </a:r>
                      <a:endParaRPr lang="da-DK" sz="1000" dirty="0">
                        <a:effectLst/>
                        <a:latin typeface="Calibri"/>
                        <a:ea typeface="Times New Roman"/>
                        <a:cs typeface="Times New Roman"/>
                      </a:endParaRPr>
                    </a:p>
                    <a:p>
                      <a:pPr algn="ctr">
                        <a:lnSpc>
                          <a:spcPct val="115000"/>
                        </a:lnSpc>
                        <a:spcAft>
                          <a:spcPts val="0"/>
                        </a:spcAft>
                      </a:pPr>
                      <a:r>
                        <a:rPr lang="da-DK" sz="900" dirty="0">
                          <a:effectLst/>
                          <a:latin typeface="Times New Roman"/>
                          <a:ea typeface="Times New Roman"/>
                          <a:cs typeface="Times New Roman"/>
                        </a:rPr>
                        <a:t> </a:t>
                      </a:r>
                      <a:endParaRPr lang="da-DK" sz="1000" dirty="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a:txBody>
                    <a:bodyPr/>
                    <a:lstStyle/>
                    <a:p>
                      <a:pPr algn="ctr">
                        <a:lnSpc>
                          <a:spcPct val="115000"/>
                        </a:lnSpc>
                        <a:spcAft>
                          <a:spcPts val="0"/>
                        </a:spcAft>
                      </a:pPr>
                      <a:r>
                        <a:rPr lang="da-DK" sz="900" dirty="0">
                          <a:effectLst/>
                          <a:latin typeface="Times New Roman"/>
                          <a:ea typeface="Times New Roman"/>
                          <a:cs typeface="Times New Roman"/>
                        </a:rPr>
                        <a:t>PROF </a:t>
                      </a:r>
                      <a:endParaRPr lang="da-DK" sz="1000" dirty="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8596">
                <a:tc>
                  <a:txBody>
                    <a:bodyPr/>
                    <a:lstStyle/>
                    <a:p>
                      <a:pPr algn="ctr">
                        <a:lnSpc>
                          <a:spcPct val="115000"/>
                        </a:lnSpc>
                        <a:spcAft>
                          <a:spcPts val="0"/>
                        </a:spcAft>
                      </a:pPr>
                      <a:r>
                        <a:rPr lang="da-DK" sz="900" dirty="0">
                          <a:effectLst/>
                          <a:latin typeface="Times New Roman"/>
                          <a:ea typeface="Times New Roman"/>
                          <a:cs typeface="Times New Roman"/>
                        </a:rPr>
                        <a:t>4. </a:t>
                      </a:r>
                      <a:r>
                        <a:rPr lang="da-DK" sz="900" dirty="0" err="1">
                          <a:effectLst/>
                          <a:latin typeface="Times New Roman"/>
                          <a:ea typeface="Times New Roman"/>
                          <a:cs typeface="Times New Roman"/>
                        </a:rPr>
                        <a:t>sem</a:t>
                      </a:r>
                      <a:endParaRPr lang="da-DK" sz="1000" dirty="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2">
                  <a:txBody>
                    <a:bodyPr/>
                    <a:lstStyle/>
                    <a:p>
                      <a:pPr algn="ctr">
                        <a:lnSpc>
                          <a:spcPct val="115000"/>
                        </a:lnSpc>
                        <a:spcAft>
                          <a:spcPts val="0"/>
                        </a:spcAft>
                      </a:pPr>
                      <a:r>
                        <a:rPr lang="da-DK" sz="900" dirty="0">
                          <a:effectLst/>
                          <a:latin typeface="Times New Roman"/>
                          <a:ea typeface="Times New Roman"/>
                          <a:cs typeface="Times New Roman"/>
                        </a:rPr>
                        <a:t> </a:t>
                      </a:r>
                      <a:endParaRPr lang="da-DK" sz="1000" dirty="0">
                        <a:effectLst/>
                        <a:latin typeface="Calibri"/>
                        <a:ea typeface="Times New Roman"/>
                        <a:cs typeface="Times New Roman"/>
                      </a:endParaRPr>
                    </a:p>
                    <a:p>
                      <a:pPr marL="1297940" indent="-1297940">
                        <a:lnSpc>
                          <a:spcPct val="115000"/>
                        </a:lnSpc>
                        <a:spcAft>
                          <a:spcPts val="0"/>
                        </a:spcAft>
                      </a:pPr>
                      <a:r>
                        <a:rPr lang="da-DK" sz="900" dirty="0">
                          <a:effectLst/>
                          <a:latin typeface="Times New Roman"/>
                          <a:ea typeface="Times New Roman"/>
                          <a:cs typeface="Times New Roman"/>
                        </a:rPr>
                        <a:t>          HOVED-NEURO (psykiatri, neurologi, neurokirurgi, </a:t>
                      </a:r>
                      <a:r>
                        <a:rPr lang="da-DK" sz="900" dirty="0" err="1">
                          <a:effectLst/>
                          <a:latin typeface="Times New Roman"/>
                          <a:ea typeface="Times New Roman"/>
                          <a:cs typeface="Times New Roman"/>
                        </a:rPr>
                        <a:t>opfthalmologi</a:t>
                      </a:r>
                      <a:r>
                        <a:rPr lang="da-DK" sz="900" dirty="0">
                          <a:effectLst/>
                          <a:latin typeface="Times New Roman"/>
                          <a:ea typeface="Times New Roman"/>
                          <a:cs typeface="Times New Roman"/>
                        </a:rPr>
                        <a:t>, </a:t>
                      </a:r>
                      <a:r>
                        <a:rPr lang="da-DK" sz="900" dirty="0" err="1">
                          <a:effectLst/>
                          <a:latin typeface="Times New Roman"/>
                          <a:ea typeface="Times New Roman"/>
                          <a:cs typeface="Times New Roman"/>
                        </a:rPr>
                        <a:t>otorhinolarynogologi</a:t>
                      </a:r>
                      <a:r>
                        <a:rPr lang="da-DK" sz="900" dirty="0">
                          <a:effectLst/>
                          <a:latin typeface="Times New Roman"/>
                          <a:ea typeface="Times New Roman"/>
                          <a:cs typeface="Times New Roman"/>
                        </a:rPr>
                        <a:t>, hoved-halskirurgi, almen medicin)</a:t>
                      </a:r>
                      <a:endParaRPr lang="da-DK" sz="1000" dirty="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a:txBody>
                    <a:bodyPr/>
                    <a:lstStyle/>
                    <a:p>
                      <a:pPr algn="ctr">
                        <a:lnSpc>
                          <a:spcPct val="115000"/>
                        </a:lnSpc>
                        <a:spcAft>
                          <a:spcPts val="0"/>
                        </a:spcAft>
                      </a:pPr>
                      <a:r>
                        <a:rPr lang="da-DK" sz="900" dirty="0">
                          <a:effectLst/>
                          <a:latin typeface="Times New Roman"/>
                          <a:ea typeface="Times New Roman"/>
                          <a:cs typeface="Times New Roman"/>
                        </a:rPr>
                        <a:t>PROF </a:t>
                      </a:r>
                      <a:endParaRPr lang="da-DK" sz="1000" dirty="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8596">
                <a:tc>
                  <a:txBody>
                    <a:bodyPr/>
                    <a:lstStyle/>
                    <a:p>
                      <a:pPr algn="ctr">
                        <a:lnSpc>
                          <a:spcPct val="115000"/>
                        </a:lnSpc>
                        <a:spcAft>
                          <a:spcPts val="0"/>
                        </a:spcAft>
                      </a:pPr>
                      <a:r>
                        <a:rPr lang="da-DK" sz="900" dirty="0">
                          <a:effectLst/>
                          <a:latin typeface="Times New Roman"/>
                          <a:ea typeface="Times New Roman"/>
                          <a:cs typeface="Times New Roman"/>
                        </a:rPr>
                        <a:t>5. </a:t>
                      </a:r>
                      <a:r>
                        <a:rPr lang="da-DK" sz="900" dirty="0" err="1">
                          <a:effectLst/>
                          <a:latin typeface="Times New Roman"/>
                          <a:ea typeface="Times New Roman"/>
                          <a:cs typeface="Times New Roman"/>
                        </a:rPr>
                        <a:t>sem</a:t>
                      </a:r>
                      <a:endParaRPr lang="da-DK" sz="1000" dirty="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2">
                  <a:txBody>
                    <a:bodyPr/>
                    <a:lstStyle/>
                    <a:p>
                      <a:pPr algn="ctr">
                        <a:lnSpc>
                          <a:spcPct val="115000"/>
                        </a:lnSpc>
                        <a:spcAft>
                          <a:spcPts val="0"/>
                        </a:spcAft>
                      </a:pPr>
                      <a:r>
                        <a:rPr lang="da-DK" sz="900" dirty="0">
                          <a:effectLst/>
                          <a:latin typeface="Times New Roman"/>
                          <a:ea typeface="Times New Roman"/>
                          <a:cs typeface="Times New Roman"/>
                        </a:rPr>
                        <a:t> </a:t>
                      </a:r>
                      <a:endParaRPr lang="da-DK" sz="1000" dirty="0">
                        <a:effectLst/>
                        <a:latin typeface="Calibri"/>
                        <a:ea typeface="Times New Roman"/>
                        <a:cs typeface="Times New Roman"/>
                      </a:endParaRPr>
                    </a:p>
                    <a:p>
                      <a:pPr marL="1746885" indent="-1746885">
                        <a:lnSpc>
                          <a:spcPct val="115000"/>
                        </a:lnSpc>
                        <a:spcAft>
                          <a:spcPts val="0"/>
                        </a:spcAft>
                      </a:pPr>
                      <a:r>
                        <a:rPr lang="da-DK" sz="900" dirty="0">
                          <a:effectLst/>
                          <a:latin typeface="Times New Roman"/>
                          <a:ea typeface="Times New Roman"/>
                          <a:cs typeface="Times New Roman"/>
                        </a:rPr>
                        <a:t>          FAMILIE OG SAMFUND (gynækologi, </a:t>
                      </a:r>
                      <a:r>
                        <a:rPr lang="da-DK" sz="900" dirty="0" err="1">
                          <a:effectLst/>
                          <a:latin typeface="Times New Roman"/>
                          <a:ea typeface="Times New Roman"/>
                          <a:cs typeface="Times New Roman"/>
                        </a:rPr>
                        <a:t>obsterik</a:t>
                      </a:r>
                      <a:r>
                        <a:rPr lang="da-DK" sz="900" dirty="0">
                          <a:effectLst/>
                          <a:latin typeface="Times New Roman"/>
                          <a:ea typeface="Times New Roman"/>
                          <a:cs typeface="Times New Roman"/>
                        </a:rPr>
                        <a:t>, pædiatri, socialmedicin, retsmedicin, klinisk genetik, dermatologi,              almen medicin)</a:t>
                      </a:r>
                      <a:endParaRPr lang="da-DK" sz="1000" dirty="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a:txBody>
                    <a:bodyPr/>
                    <a:lstStyle/>
                    <a:p>
                      <a:pPr algn="ctr">
                        <a:lnSpc>
                          <a:spcPct val="115000"/>
                        </a:lnSpc>
                        <a:spcAft>
                          <a:spcPts val="0"/>
                        </a:spcAft>
                      </a:pPr>
                      <a:r>
                        <a:rPr lang="da-DK" sz="900" dirty="0">
                          <a:effectLst/>
                          <a:latin typeface="Times New Roman"/>
                          <a:ea typeface="Times New Roman"/>
                          <a:cs typeface="Times New Roman"/>
                        </a:rPr>
                        <a:t>PROF </a:t>
                      </a:r>
                      <a:endParaRPr lang="da-DK" sz="1000" dirty="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4795">
                <a:tc>
                  <a:txBody>
                    <a:bodyPr/>
                    <a:lstStyle/>
                    <a:p>
                      <a:pPr algn="ctr">
                        <a:lnSpc>
                          <a:spcPct val="115000"/>
                        </a:lnSpc>
                        <a:spcAft>
                          <a:spcPts val="0"/>
                        </a:spcAft>
                      </a:pPr>
                      <a:r>
                        <a:rPr lang="da-DK" sz="900" dirty="0">
                          <a:effectLst/>
                          <a:latin typeface="Times New Roman"/>
                          <a:ea typeface="Times New Roman"/>
                          <a:cs typeface="Times New Roman"/>
                        </a:rPr>
                        <a:t>6. </a:t>
                      </a:r>
                      <a:r>
                        <a:rPr lang="da-DK" sz="900" dirty="0" err="1">
                          <a:effectLst/>
                          <a:latin typeface="Times New Roman"/>
                          <a:ea typeface="Times New Roman"/>
                          <a:cs typeface="Times New Roman"/>
                        </a:rPr>
                        <a:t>sem</a:t>
                      </a:r>
                      <a:endParaRPr lang="da-DK" sz="1000" dirty="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13">
                  <a:txBody>
                    <a:bodyPr/>
                    <a:lstStyle/>
                    <a:p>
                      <a:pPr>
                        <a:lnSpc>
                          <a:spcPct val="115000"/>
                        </a:lnSpc>
                        <a:spcAft>
                          <a:spcPts val="0"/>
                        </a:spcAft>
                      </a:pPr>
                      <a:r>
                        <a:rPr lang="da-DK" sz="900" dirty="0">
                          <a:effectLst/>
                          <a:latin typeface="Times New Roman"/>
                          <a:ea typeface="Times New Roman"/>
                          <a:cs typeface="Times New Roman"/>
                        </a:rPr>
                        <a:t>    </a:t>
                      </a:r>
                      <a:endParaRPr lang="da-DK" sz="1000" dirty="0">
                        <a:effectLst/>
                        <a:latin typeface="Calibri"/>
                        <a:ea typeface="Times New Roman"/>
                        <a:cs typeface="Times New Roman"/>
                      </a:endParaRPr>
                    </a:p>
                    <a:p>
                      <a:pPr>
                        <a:lnSpc>
                          <a:spcPct val="115000"/>
                        </a:lnSpc>
                        <a:spcAft>
                          <a:spcPts val="0"/>
                        </a:spcAft>
                      </a:pPr>
                      <a:r>
                        <a:rPr lang="da-DK" sz="900" dirty="0">
                          <a:effectLst/>
                          <a:latin typeface="Times New Roman"/>
                          <a:ea typeface="Times New Roman"/>
                          <a:cs typeface="Times New Roman"/>
                        </a:rPr>
                        <a:t>         AKUT OG KRONISK (</a:t>
                      </a:r>
                      <a:r>
                        <a:rPr lang="da-DK" sz="900" dirty="0" err="1">
                          <a:effectLst/>
                          <a:latin typeface="Times New Roman"/>
                          <a:ea typeface="Times New Roman"/>
                          <a:cs typeface="Times New Roman"/>
                        </a:rPr>
                        <a:t>endokrinology</a:t>
                      </a:r>
                      <a:r>
                        <a:rPr lang="da-DK" sz="900" dirty="0">
                          <a:effectLst/>
                          <a:latin typeface="Times New Roman"/>
                          <a:ea typeface="Times New Roman"/>
                          <a:cs typeface="Times New Roman"/>
                        </a:rPr>
                        <a:t>, ortopædkirurgi, geriatri,          </a:t>
                      </a:r>
                      <a:endParaRPr lang="da-DK" sz="1000" dirty="0">
                        <a:effectLst/>
                        <a:latin typeface="Calibri"/>
                        <a:ea typeface="Times New Roman"/>
                        <a:cs typeface="Times New Roman"/>
                      </a:endParaRPr>
                    </a:p>
                    <a:p>
                      <a:pPr>
                        <a:lnSpc>
                          <a:spcPct val="115000"/>
                        </a:lnSpc>
                        <a:spcAft>
                          <a:spcPts val="0"/>
                        </a:spcAft>
                      </a:pPr>
                      <a:r>
                        <a:rPr lang="da-DK" sz="900" dirty="0">
                          <a:effectLst/>
                          <a:latin typeface="Times New Roman"/>
                          <a:ea typeface="Times New Roman"/>
                          <a:cs typeface="Times New Roman"/>
                        </a:rPr>
                        <a:t>                                                  akut medicin, almen medicin)</a:t>
                      </a:r>
                      <a:endParaRPr lang="da-DK" sz="1000" dirty="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gridSpan="9">
                  <a:txBody>
                    <a:bodyPr/>
                    <a:lstStyle/>
                    <a:p>
                      <a:pPr algn="ctr">
                        <a:lnSpc>
                          <a:spcPct val="115000"/>
                        </a:lnSpc>
                        <a:spcAft>
                          <a:spcPts val="0"/>
                        </a:spcAft>
                      </a:pPr>
                      <a:r>
                        <a:rPr lang="da-DK" sz="900" dirty="0">
                          <a:effectLst/>
                          <a:latin typeface="Times New Roman"/>
                          <a:ea typeface="Times New Roman"/>
                          <a:cs typeface="Times New Roman"/>
                        </a:rPr>
                        <a:t>KANDIDATSPECIALE</a:t>
                      </a:r>
                      <a:endParaRPr lang="da-DK" sz="1000" dirty="0">
                        <a:effectLst/>
                        <a:latin typeface="Calibri"/>
                        <a:ea typeface="Times New Roman"/>
                        <a:cs typeface="Times New Roman"/>
                      </a:endParaRPr>
                    </a:p>
                    <a:p>
                      <a:pPr algn="ctr">
                        <a:lnSpc>
                          <a:spcPct val="115000"/>
                        </a:lnSpc>
                        <a:spcAft>
                          <a:spcPts val="0"/>
                        </a:spcAft>
                      </a:pPr>
                      <a:r>
                        <a:rPr lang="da-DK" sz="900" dirty="0">
                          <a:effectLst/>
                          <a:latin typeface="Times New Roman"/>
                          <a:ea typeface="Times New Roman"/>
                          <a:cs typeface="Times New Roman"/>
                        </a:rPr>
                        <a:t> </a:t>
                      </a:r>
                      <a:endParaRPr lang="da-DK" sz="1000" dirty="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a:txBody>
                    <a:bodyPr/>
                    <a:lstStyle/>
                    <a:p>
                      <a:pPr algn="ctr">
                        <a:lnSpc>
                          <a:spcPct val="115000"/>
                        </a:lnSpc>
                        <a:spcAft>
                          <a:spcPts val="0"/>
                        </a:spcAft>
                      </a:pPr>
                      <a:r>
                        <a:rPr lang="da-DK" sz="900" dirty="0">
                          <a:effectLst/>
                          <a:latin typeface="Times New Roman"/>
                          <a:ea typeface="Times New Roman"/>
                          <a:cs typeface="Times New Roman"/>
                        </a:rPr>
                        <a:t>PROF</a:t>
                      </a:r>
                      <a:endParaRPr lang="da-DK" sz="1000" dirty="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8596">
                <a:tc gridSpan="24">
                  <a:txBody>
                    <a:bodyPr/>
                    <a:lstStyle/>
                    <a:p>
                      <a:pPr>
                        <a:lnSpc>
                          <a:spcPct val="115000"/>
                        </a:lnSpc>
                        <a:spcAft>
                          <a:spcPts val="0"/>
                        </a:spcAft>
                      </a:pPr>
                      <a:r>
                        <a:rPr lang="da-DK" sz="900" dirty="0">
                          <a:effectLst/>
                          <a:latin typeface="Times New Roman"/>
                          <a:ea typeface="Times New Roman"/>
                          <a:cs typeface="Times New Roman"/>
                        </a:rPr>
                        <a:t> </a:t>
                      </a:r>
                      <a:endParaRPr lang="da-DK" sz="1000" dirty="0">
                        <a:effectLst/>
                        <a:latin typeface="Calibri"/>
                        <a:ea typeface="Times New Roman"/>
                        <a:cs typeface="Times New Roman"/>
                      </a:endParaRPr>
                    </a:p>
                    <a:p>
                      <a:pPr>
                        <a:lnSpc>
                          <a:spcPct val="115000"/>
                        </a:lnSpc>
                        <a:spcAft>
                          <a:spcPts val="0"/>
                        </a:spcAft>
                      </a:pPr>
                      <a:r>
                        <a:rPr lang="da-DK" sz="900" dirty="0">
                          <a:effectLst/>
                          <a:latin typeface="Times New Roman"/>
                          <a:ea typeface="Times New Roman"/>
                          <a:cs typeface="Times New Roman"/>
                        </a:rPr>
                        <a:t>Den efterfølgende kliniske basis uddannelses to halvår</a:t>
                      </a:r>
                      <a:endParaRPr lang="da-DK" sz="1000" dirty="0">
                        <a:effectLst/>
                        <a:latin typeface="Calibri"/>
                        <a:ea typeface="Times New Roman"/>
                        <a:cs typeface="Times New Roman"/>
                      </a:endParaRPr>
                    </a:p>
                    <a:p>
                      <a:pPr>
                        <a:lnSpc>
                          <a:spcPct val="115000"/>
                        </a:lnSpc>
                        <a:spcAft>
                          <a:spcPts val="0"/>
                        </a:spcAft>
                      </a:pPr>
                      <a:r>
                        <a:rPr lang="da-DK" sz="900" dirty="0">
                          <a:effectLst/>
                          <a:latin typeface="Times New Roman"/>
                          <a:ea typeface="Times New Roman"/>
                          <a:cs typeface="Times New Roman"/>
                        </a:rPr>
                        <a:t> </a:t>
                      </a:r>
                      <a:endParaRPr lang="da-DK" sz="1000" dirty="0">
                        <a:effectLst/>
                        <a:latin typeface="Calibri"/>
                        <a:ea typeface="Times New Roman"/>
                        <a:cs typeface="Times New Roman"/>
                      </a:endParaRPr>
                    </a:p>
                  </a:txBody>
                  <a:tcPr marL="61121" marR="611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r>
            </a:tbl>
          </a:graphicData>
        </a:graphic>
      </p:graphicFrame>
      <p:sp>
        <p:nvSpPr>
          <p:cNvPr id="4" name="Pladsholder til diasnummer 3"/>
          <p:cNvSpPr>
            <a:spLocks noGrp="1"/>
          </p:cNvSpPr>
          <p:nvPr>
            <p:ph type="sldNum" sz="quarter" idx="12"/>
          </p:nvPr>
        </p:nvSpPr>
        <p:spPr/>
        <p:txBody>
          <a:bodyPr/>
          <a:lstStyle/>
          <a:p>
            <a:fld id="{4A778A20-C4FB-4A5D-BA56-B6F7BCAF0113}" type="slidenum">
              <a:rPr lang="da-DK" smtClean="0"/>
              <a:pPr/>
              <a:t>3</a:t>
            </a:fld>
            <a:endParaRPr lang="da-DK" dirty="0"/>
          </a:p>
        </p:txBody>
      </p:sp>
      <p:pic>
        <p:nvPicPr>
          <p:cNvPr id="3078" name="Picture 6" descr="BD14710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2713" y="1730375"/>
            <a:ext cx="6162675" cy="79375"/>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BD14710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2713" y="1730375"/>
            <a:ext cx="6251575" cy="889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BD14710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2713" y="1730375"/>
            <a:ext cx="4610100" cy="5080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BD14710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2713" y="1730375"/>
            <a:ext cx="6172200" cy="8890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BD14710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2713" y="1730375"/>
            <a:ext cx="6273800" cy="98425"/>
          </a:xfrm>
          <a:prstGeom prst="rect">
            <a:avLst/>
          </a:prstGeom>
          <a:noFill/>
          <a:extLst>
            <a:ext uri="{909E8E84-426E-40DD-AFC4-6F175D3DCCD1}">
              <a14:hiddenFill xmlns:a14="http://schemas.microsoft.com/office/drawing/2010/main">
                <a:solidFill>
                  <a:srgbClr val="FFFFFF"/>
                </a:solidFill>
              </a14:hiddenFill>
            </a:ext>
          </a:extLst>
        </p:spPr>
      </p:pic>
      <p:pic>
        <p:nvPicPr>
          <p:cNvPr id="3073" name="Picture 1" descr="BD14710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2713" y="1730375"/>
            <a:ext cx="3529012" cy="85725"/>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2"/>
          <p:cNvSpPr>
            <a:spLocks noChangeArrowheads="1"/>
          </p:cNvSpPr>
          <p:nvPr/>
        </p:nvSpPr>
        <p:spPr bwMode="auto">
          <a:xfrm rot="5400000">
            <a:off x="5882319" y="3680793"/>
            <a:ext cx="3086100" cy="422275"/>
          </a:xfrm>
          <a:prstGeom prst="notchedRightArrow">
            <a:avLst>
              <a:gd name="adj1" fmla="val 30870"/>
              <a:gd name="adj2" fmla="val 208421"/>
            </a:avLst>
          </a:prstGeom>
          <a:solidFill>
            <a:srgbClr val="FF6600">
              <a:alpha val="25098"/>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a-DK" dirty="0"/>
          </a:p>
        </p:txBody>
      </p:sp>
    </p:spTree>
    <p:extLst>
      <p:ext uri="{BB962C8B-B14F-4D97-AF65-F5344CB8AC3E}">
        <p14:creationId xmlns:p14="http://schemas.microsoft.com/office/powerpoint/2010/main" val="3888527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52718"/>
            <a:ext cx="6563072" cy="1371600"/>
          </a:xfrm>
        </p:spPr>
        <p:txBody>
          <a:bodyPr>
            <a:normAutofit/>
          </a:bodyPr>
          <a:lstStyle/>
          <a:p>
            <a:r>
              <a:rPr lang="da-DK" sz="2000" b="1" dirty="0"/>
              <a:t>Overordnet struktur for </a:t>
            </a:r>
            <a:r>
              <a:rPr lang="da-DK" sz="2000" b="1" dirty="0" smtClean="0"/>
              <a:t>professionssporet.</a:t>
            </a:r>
            <a:endParaRPr lang="da-DK" sz="2000" dirty="0"/>
          </a:p>
        </p:txBody>
      </p:sp>
      <p:graphicFrame>
        <p:nvGraphicFramePr>
          <p:cNvPr id="5" name="Pladsholder til indhold 4"/>
          <p:cNvGraphicFramePr>
            <a:graphicFrameLocks noGrp="1"/>
          </p:cNvGraphicFramePr>
          <p:nvPr>
            <p:ph idx="1"/>
            <p:extLst>
              <p:ext uri="{D42A27DB-BD31-4B8C-83A1-F6EECF244321}">
                <p14:modId xmlns:p14="http://schemas.microsoft.com/office/powerpoint/2010/main" val="1953533510"/>
              </p:ext>
            </p:extLst>
          </p:nvPr>
        </p:nvGraphicFramePr>
        <p:xfrm>
          <a:off x="251519" y="1676242"/>
          <a:ext cx="8424936" cy="4475374"/>
        </p:xfrm>
        <a:graphic>
          <a:graphicData uri="http://schemas.openxmlformats.org/drawingml/2006/table">
            <a:tbl>
              <a:tblPr firstRow="1" firstCol="1" lastRow="1" lastCol="1" bandRow="1" bandCol="1">
                <a:tableStyleId>{5C22544A-7EE6-4342-B048-85BDC9FD1C3A}</a:tableStyleId>
              </a:tblPr>
              <a:tblGrid>
                <a:gridCol w="960652"/>
                <a:gridCol w="1866071"/>
                <a:gridCol w="1866071"/>
                <a:gridCol w="1866071"/>
                <a:gridCol w="1866071"/>
              </a:tblGrid>
              <a:tr h="265064">
                <a:tc>
                  <a:txBody>
                    <a:bodyPr/>
                    <a:lstStyle/>
                    <a:p>
                      <a:pPr algn="ctr">
                        <a:spcAft>
                          <a:spcPts val="0"/>
                        </a:spcAft>
                      </a:pPr>
                      <a:r>
                        <a:rPr lang="da-DK" sz="900" dirty="0">
                          <a:effectLst/>
                        </a:rPr>
                        <a:t> </a:t>
                      </a:r>
                      <a:endParaRPr lang="da-DK" sz="900" dirty="0">
                        <a:effectLst/>
                        <a:latin typeface="Times New Roman"/>
                        <a:ea typeface="Times New Roman"/>
                      </a:endParaRPr>
                    </a:p>
                  </a:txBody>
                  <a:tcPr marL="49700" marR="49700" marT="0" marB="0" anchor="ctr"/>
                </a:tc>
                <a:tc>
                  <a:txBody>
                    <a:bodyPr/>
                    <a:lstStyle/>
                    <a:p>
                      <a:pPr algn="ctr">
                        <a:spcAft>
                          <a:spcPts val="0"/>
                        </a:spcAft>
                      </a:pPr>
                      <a:r>
                        <a:rPr lang="da-DK" sz="900" dirty="0">
                          <a:effectLst/>
                        </a:rPr>
                        <a:t>Ekspert og sundhedsfremmer</a:t>
                      </a:r>
                      <a:endParaRPr lang="da-DK" sz="900" dirty="0">
                        <a:effectLst/>
                        <a:latin typeface="Times New Roman"/>
                        <a:ea typeface="Times New Roman"/>
                      </a:endParaRPr>
                    </a:p>
                  </a:txBody>
                  <a:tcPr marL="49700" marR="49700" marT="0" marB="0" anchor="ctr"/>
                </a:tc>
                <a:tc>
                  <a:txBody>
                    <a:bodyPr/>
                    <a:lstStyle/>
                    <a:p>
                      <a:pPr algn="ctr">
                        <a:spcAft>
                          <a:spcPts val="0"/>
                        </a:spcAft>
                      </a:pPr>
                      <a:r>
                        <a:rPr lang="da-DK" sz="900" dirty="0">
                          <a:effectLst/>
                        </a:rPr>
                        <a:t>Kommunikator,</a:t>
                      </a:r>
                    </a:p>
                    <a:p>
                      <a:pPr algn="ctr">
                        <a:spcAft>
                          <a:spcPts val="0"/>
                        </a:spcAft>
                      </a:pPr>
                      <a:r>
                        <a:rPr lang="da-DK" sz="900" dirty="0">
                          <a:effectLst/>
                        </a:rPr>
                        <a:t>samarbejder og leder</a:t>
                      </a:r>
                      <a:endParaRPr lang="da-DK" sz="900" dirty="0">
                        <a:effectLst/>
                        <a:latin typeface="Times New Roman"/>
                        <a:ea typeface="Times New Roman"/>
                      </a:endParaRPr>
                    </a:p>
                  </a:txBody>
                  <a:tcPr marL="49700" marR="49700" marT="0" marB="0" anchor="ctr"/>
                </a:tc>
                <a:tc>
                  <a:txBody>
                    <a:bodyPr/>
                    <a:lstStyle/>
                    <a:p>
                      <a:pPr algn="ctr">
                        <a:spcAft>
                          <a:spcPts val="0"/>
                        </a:spcAft>
                      </a:pPr>
                      <a:r>
                        <a:rPr lang="da-DK" sz="900" dirty="0">
                          <a:effectLst/>
                        </a:rPr>
                        <a:t>Akademiker</a:t>
                      </a:r>
                      <a:endParaRPr lang="da-DK" sz="900" dirty="0">
                        <a:effectLst/>
                        <a:latin typeface="Times New Roman"/>
                        <a:ea typeface="Times New Roman"/>
                      </a:endParaRPr>
                    </a:p>
                  </a:txBody>
                  <a:tcPr marL="49700" marR="49700" marT="0" marB="0" anchor="ctr"/>
                </a:tc>
                <a:tc>
                  <a:txBody>
                    <a:bodyPr/>
                    <a:lstStyle/>
                    <a:p>
                      <a:pPr algn="ctr">
                        <a:spcAft>
                          <a:spcPts val="0"/>
                        </a:spcAft>
                      </a:pPr>
                      <a:r>
                        <a:rPr lang="da-DK" sz="900" dirty="0">
                          <a:effectLst/>
                        </a:rPr>
                        <a:t>Professionel</a:t>
                      </a:r>
                      <a:endParaRPr lang="da-DK" sz="900" dirty="0">
                        <a:effectLst/>
                        <a:latin typeface="Times New Roman"/>
                        <a:ea typeface="Times New Roman"/>
                      </a:endParaRPr>
                    </a:p>
                  </a:txBody>
                  <a:tcPr marL="49700" marR="49700" marT="0" marB="0" anchor="ctr"/>
                </a:tc>
              </a:tr>
              <a:tr h="662661">
                <a:tc>
                  <a:txBody>
                    <a:bodyPr/>
                    <a:lstStyle/>
                    <a:p>
                      <a:pPr algn="ctr">
                        <a:spcAft>
                          <a:spcPts val="0"/>
                        </a:spcAft>
                      </a:pPr>
                      <a:r>
                        <a:rPr lang="da-DK" sz="900" dirty="0">
                          <a:effectLst/>
                        </a:rPr>
                        <a:t>1. semester</a:t>
                      </a:r>
                    </a:p>
                    <a:p>
                      <a:pPr algn="ctr">
                        <a:spcAft>
                          <a:spcPts val="0"/>
                        </a:spcAft>
                      </a:pPr>
                      <a:r>
                        <a:rPr lang="da-DK" sz="900" dirty="0">
                          <a:effectLst/>
                        </a:rPr>
                        <a:t>Inflammation</a:t>
                      </a:r>
                      <a:endParaRPr lang="da-DK" sz="900" dirty="0">
                        <a:effectLst/>
                        <a:latin typeface="Times New Roman"/>
                        <a:ea typeface="Times New Roman"/>
                      </a:endParaRPr>
                    </a:p>
                  </a:txBody>
                  <a:tcPr marL="49700" marR="49700" marT="0" marB="0"/>
                </a:tc>
                <a:tc>
                  <a:txBody>
                    <a:bodyPr/>
                    <a:lstStyle/>
                    <a:p>
                      <a:pPr algn="ctr">
                        <a:spcAft>
                          <a:spcPts val="0"/>
                        </a:spcAft>
                      </a:pPr>
                      <a:r>
                        <a:rPr lang="da-DK" sz="900" b="0" dirty="0">
                          <a:solidFill>
                            <a:schemeClr val="tx1"/>
                          </a:solidFill>
                          <a:effectLst/>
                        </a:rPr>
                        <a:t>Færdighedstræning ~ 13 t</a:t>
                      </a:r>
                    </a:p>
                    <a:p>
                      <a:pPr algn="ctr">
                        <a:spcAft>
                          <a:spcPts val="0"/>
                        </a:spcAft>
                      </a:pPr>
                      <a:r>
                        <a:rPr lang="da-DK" sz="900" b="0" dirty="0">
                          <a:solidFill>
                            <a:schemeClr val="tx1"/>
                          </a:solidFill>
                          <a:effectLst/>
                        </a:rPr>
                        <a:t>fokus på obj.us.</a:t>
                      </a:r>
                    </a:p>
                    <a:p>
                      <a:pPr algn="ctr">
                        <a:spcAft>
                          <a:spcPts val="0"/>
                        </a:spcAft>
                      </a:pPr>
                      <a:r>
                        <a:rPr lang="da-DK" sz="900" b="0" dirty="0">
                          <a:solidFill>
                            <a:schemeClr val="tx1"/>
                          </a:solidFill>
                          <a:effectLst/>
                        </a:rPr>
                        <a:t>Klinisk farmakologi ~ 16 t</a:t>
                      </a:r>
                    </a:p>
                    <a:p>
                      <a:pPr algn="ctr">
                        <a:spcAft>
                          <a:spcPts val="0"/>
                        </a:spcAft>
                      </a:pPr>
                      <a:r>
                        <a:rPr lang="da-DK" sz="900" b="0" dirty="0">
                          <a:solidFill>
                            <a:schemeClr val="tx1"/>
                          </a:solidFill>
                          <a:effectLst/>
                        </a:rPr>
                        <a:t>fokus på </a:t>
                      </a:r>
                      <a:r>
                        <a:rPr lang="da-DK" sz="900" b="0" dirty="0" err="1">
                          <a:solidFill>
                            <a:schemeClr val="tx1"/>
                          </a:solidFill>
                          <a:effectLst/>
                        </a:rPr>
                        <a:t>infl</a:t>
                      </a:r>
                      <a:r>
                        <a:rPr lang="da-DK" sz="900" b="0" dirty="0">
                          <a:solidFill>
                            <a:schemeClr val="tx1"/>
                          </a:solidFill>
                          <a:effectLst/>
                        </a:rPr>
                        <a:t>. </a:t>
                      </a:r>
                      <a:r>
                        <a:rPr lang="da-DK" sz="900" b="0" dirty="0" err="1">
                          <a:solidFill>
                            <a:schemeClr val="tx1"/>
                          </a:solidFill>
                          <a:effectLst/>
                        </a:rPr>
                        <a:t>farmaka</a:t>
                      </a:r>
                      <a:endParaRPr lang="da-DK" sz="900" b="0" dirty="0">
                        <a:solidFill>
                          <a:schemeClr val="tx1"/>
                        </a:solidFill>
                        <a:effectLst/>
                        <a:latin typeface="Times New Roman"/>
                        <a:ea typeface="Times New Roman"/>
                      </a:endParaRPr>
                    </a:p>
                  </a:txBody>
                  <a:tcPr marL="49700" marR="49700" marT="0" marB="0" anchor="ctr">
                    <a:solidFill>
                      <a:schemeClr val="accent4">
                        <a:lumMod val="40000"/>
                        <a:lumOff val="60000"/>
                      </a:schemeClr>
                    </a:solidFill>
                  </a:tcPr>
                </a:tc>
                <a:tc>
                  <a:txBody>
                    <a:bodyPr/>
                    <a:lstStyle/>
                    <a:p>
                      <a:pPr algn="ctr">
                        <a:spcAft>
                          <a:spcPts val="0"/>
                        </a:spcAft>
                      </a:pPr>
                      <a:r>
                        <a:rPr lang="da-DK" sz="900" b="0" dirty="0">
                          <a:solidFill>
                            <a:schemeClr val="tx1"/>
                          </a:solidFill>
                          <a:effectLst/>
                        </a:rPr>
                        <a:t>Anamnese og journal ~ 8 t</a:t>
                      </a:r>
                    </a:p>
                    <a:p>
                      <a:pPr algn="ctr">
                        <a:spcAft>
                          <a:spcPts val="0"/>
                        </a:spcAft>
                      </a:pPr>
                      <a:r>
                        <a:rPr lang="da-DK" sz="900" b="0" dirty="0">
                          <a:solidFill>
                            <a:schemeClr val="tx1"/>
                          </a:solidFill>
                          <a:effectLst/>
                        </a:rPr>
                        <a:t>Basal kommunikation træning i mindre hold ~10 t</a:t>
                      </a:r>
                    </a:p>
                    <a:p>
                      <a:pPr algn="ctr">
                        <a:spcAft>
                          <a:spcPts val="0"/>
                        </a:spcAft>
                      </a:pPr>
                      <a:r>
                        <a:rPr lang="da-DK" sz="900" b="0" dirty="0">
                          <a:solidFill>
                            <a:schemeClr val="tx1"/>
                          </a:solidFill>
                          <a:effectLst/>
                        </a:rPr>
                        <a:t>Samarbejde med </a:t>
                      </a:r>
                      <a:r>
                        <a:rPr lang="da-DK" sz="900" b="0" dirty="0" err="1">
                          <a:solidFill>
                            <a:schemeClr val="tx1"/>
                          </a:solidFill>
                          <a:effectLst/>
                        </a:rPr>
                        <a:t>sygepl</a:t>
                      </a:r>
                      <a:r>
                        <a:rPr lang="da-DK" sz="900" b="0" dirty="0">
                          <a:solidFill>
                            <a:schemeClr val="tx1"/>
                          </a:solidFill>
                          <a:effectLst/>
                        </a:rPr>
                        <a:t> ~ 6 t</a:t>
                      </a:r>
                      <a:endParaRPr lang="da-DK" sz="900" b="0" dirty="0">
                        <a:solidFill>
                          <a:schemeClr val="tx1"/>
                        </a:solidFill>
                        <a:effectLst/>
                        <a:latin typeface="Times New Roman"/>
                        <a:ea typeface="Times New Roman"/>
                      </a:endParaRPr>
                    </a:p>
                  </a:txBody>
                  <a:tcPr marL="49700" marR="49700" marT="0" marB="0" anchor="ctr">
                    <a:solidFill>
                      <a:schemeClr val="accent4">
                        <a:lumMod val="40000"/>
                        <a:lumOff val="60000"/>
                      </a:schemeClr>
                    </a:solidFill>
                  </a:tcPr>
                </a:tc>
                <a:tc>
                  <a:txBody>
                    <a:bodyPr/>
                    <a:lstStyle/>
                    <a:p>
                      <a:pPr algn="ctr">
                        <a:spcAft>
                          <a:spcPts val="0"/>
                        </a:spcAft>
                      </a:pPr>
                      <a:r>
                        <a:rPr lang="da-DK" sz="900" b="0" dirty="0">
                          <a:solidFill>
                            <a:schemeClr val="tx1"/>
                          </a:solidFill>
                          <a:effectLst/>
                        </a:rPr>
                        <a:t>Studieteknik ~1 t</a:t>
                      </a:r>
                    </a:p>
                    <a:p>
                      <a:pPr algn="ctr">
                        <a:spcAft>
                          <a:spcPts val="0"/>
                        </a:spcAft>
                      </a:pPr>
                      <a:r>
                        <a:rPr lang="da-DK" sz="900" b="0" dirty="0">
                          <a:solidFill>
                            <a:schemeClr val="tx1"/>
                          </a:solidFill>
                          <a:effectLst/>
                        </a:rPr>
                        <a:t>Intro til kl. forskning ~ 6 t</a:t>
                      </a:r>
                      <a:endParaRPr lang="da-DK" sz="900" b="0" dirty="0">
                        <a:solidFill>
                          <a:schemeClr val="tx1"/>
                        </a:solidFill>
                        <a:effectLst/>
                        <a:latin typeface="Times New Roman"/>
                        <a:ea typeface="Times New Roman"/>
                      </a:endParaRPr>
                    </a:p>
                  </a:txBody>
                  <a:tcPr marL="49700" marR="49700" marT="0" marB="0" anchor="ctr">
                    <a:solidFill>
                      <a:schemeClr val="accent4">
                        <a:lumMod val="40000"/>
                        <a:lumOff val="60000"/>
                      </a:schemeClr>
                    </a:solidFill>
                  </a:tcPr>
                </a:tc>
                <a:tc>
                  <a:txBody>
                    <a:bodyPr/>
                    <a:lstStyle/>
                    <a:p>
                      <a:pPr algn="ctr">
                        <a:spcAft>
                          <a:spcPts val="0"/>
                        </a:spcAft>
                      </a:pPr>
                      <a:r>
                        <a:rPr lang="da-DK" sz="900" b="0" dirty="0">
                          <a:solidFill>
                            <a:schemeClr val="tx1"/>
                          </a:solidFill>
                          <a:effectLst/>
                        </a:rPr>
                        <a:t>Tavshedspligt og samtykke ~ 3 t (+opgave)</a:t>
                      </a:r>
                    </a:p>
                    <a:p>
                      <a:pPr algn="ctr">
                        <a:spcAft>
                          <a:spcPts val="0"/>
                        </a:spcAft>
                      </a:pPr>
                      <a:r>
                        <a:rPr lang="da-DK" sz="900" b="0" dirty="0">
                          <a:solidFill>
                            <a:schemeClr val="tx1"/>
                          </a:solidFill>
                          <a:effectLst/>
                        </a:rPr>
                        <a:t>Menneskesynet i væsenet ~ 3 t (+ gruppeopgave)</a:t>
                      </a:r>
                      <a:endParaRPr lang="da-DK" sz="900" b="0" dirty="0">
                        <a:solidFill>
                          <a:schemeClr val="tx1"/>
                        </a:solidFill>
                        <a:effectLst/>
                        <a:latin typeface="Times New Roman"/>
                        <a:ea typeface="Times New Roman"/>
                      </a:endParaRPr>
                    </a:p>
                  </a:txBody>
                  <a:tcPr marL="49700" marR="49700" marT="0" marB="0" anchor="ctr">
                    <a:solidFill>
                      <a:schemeClr val="accent4">
                        <a:lumMod val="40000"/>
                        <a:lumOff val="60000"/>
                      </a:schemeClr>
                    </a:solidFill>
                  </a:tcPr>
                </a:tc>
              </a:tr>
              <a:tr h="530129">
                <a:tc>
                  <a:txBody>
                    <a:bodyPr/>
                    <a:lstStyle/>
                    <a:p>
                      <a:pPr algn="ctr">
                        <a:spcAft>
                          <a:spcPts val="0"/>
                        </a:spcAft>
                      </a:pPr>
                      <a:r>
                        <a:rPr lang="da-DK" sz="900" dirty="0">
                          <a:effectLst/>
                        </a:rPr>
                        <a:t>2. semester</a:t>
                      </a:r>
                    </a:p>
                    <a:p>
                      <a:pPr algn="ctr">
                        <a:spcAft>
                          <a:spcPts val="0"/>
                        </a:spcAft>
                      </a:pPr>
                      <a:r>
                        <a:rPr lang="da-DK" sz="900" dirty="0">
                          <a:effectLst/>
                        </a:rPr>
                        <a:t>Abdomen</a:t>
                      </a:r>
                      <a:endParaRPr lang="da-DK" sz="900" dirty="0">
                        <a:effectLst/>
                        <a:latin typeface="Times New Roman"/>
                        <a:ea typeface="Times New Roman"/>
                      </a:endParaRPr>
                    </a:p>
                  </a:txBody>
                  <a:tcPr marL="49700" marR="49700" marT="0" marB="0"/>
                </a:tc>
                <a:tc>
                  <a:txBody>
                    <a:bodyPr/>
                    <a:lstStyle/>
                    <a:p>
                      <a:pPr algn="ctr">
                        <a:spcAft>
                          <a:spcPts val="0"/>
                        </a:spcAft>
                      </a:pPr>
                      <a:r>
                        <a:rPr lang="da-DK" sz="900" b="0" dirty="0">
                          <a:solidFill>
                            <a:schemeClr val="tx1"/>
                          </a:solidFill>
                          <a:effectLst/>
                        </a:rPr>
                        <a:t>Færdighedstræning ~14 t fokus på kirurgi (grise)</a:t>
                      </a:r>
                    </a:p>
                    <a:p>
                      <a:pPr algn="ctr">
                        <a:spcAft>
                          <a:spcPts val="0"/>
                        </a:spcAft>
                      </a:pPr>
                      <a:r>
                        <a:rPr lang="da-DK" sz="900" b="0" dirty="0">
                          <a:solidFill>
                            <a:schemeClr val="tx1"/>
                          </a:solidFill>
                          <a:effectLst/>
                        </a:rPr>
                        <a:t>Klinisk farmakologi ~ 4 t</a:t>
                      </a:r>
                    </a:p>
                    <a:p>
                      <a:pPr algn="ctr">
                        <a:spcAft>
                          <a:spcPts val="0"/>
                        </a:spcAft>
                      </a:pPr>
                      <a:r>
                        <a:rPr lang="da-DK" sz="900" b="0" dirty="0">
                          <a:solidFill>
                            <a:schemeClr val="tx1"/>
                          </a:solidFill>
                          <a:effectLst/>
                        </a:rPr>
                        <a:t>fokus på </a:t>
                      </a:r>
                      <a:r>
                        <a:rPr lang="da-DK" sz="900" b="0" dirty="0" err="1">
                          <a:solidFill>
                            <a:schemeClr val="tx1"/>
                          </a:solidFill>
                          <a:effectLst/>
                        </a:rPr>
                        <a:t>abd</a:t>
                      </a:r>
                      <a:r>
                        <a:rPr lang="da-DK" sz="900" b="0" dirty="0">
                          <a:solidFill>
                            <a:schemeClr val="tx1"/>
                          </a:solidFill>
                          <a:effectLst/>
                        </a:rPr>
                        <a:t>. </a:t>
                      </a:r>
                      <a:r>
                        <a:rPr lang="da-DK" sz="900" b="0" dirty="0" err="1">
                          <a:solidFill>
                            <a:schemeClr val="tx1"/>
                          </a:solidFill>
                          <a:effectLst/>
                        </a:rPr>
                        <a:t>farmaka</a:t>
                      </a:r>
                      <a:endParaRPr lang="da-DK" sz="900" b="0" dirty="0">
                        <a:solidFill>
                          <a:schemeClr val="tx1"/>
                        </a:solidFill>
                        <a:effectLst/>
                        <a:latin typeface="Times New Roman"/>
                        <a:ea typeface="Times New Roman"/>
                      </a:endParaRPr>
                    </a:p>
                  </a:txBody>
                  <a:tcPr marL="49700" marR="49700" marT="0" marB="0" anchor="ctr">
                    <a:solidFill>
                      <a:schemeClr val="accent4">
                        <a:lumMod val="40000"/>
                        <a:lumOff val="60000"/>
                      </a:schemeClr>
                    </a:solidFill>
                  </a:tcPr>
                </a:tc>
                <a:tc>
                  <a:txBody>
                    <a:bodyPr/>
                    <a:lstStyle/>
                    <a:p>
                      <a:pPr algn="ctr">
                        <a:spcAft>
                          <a:spcPts val="0"/>
                        </a:spcAft>
                      </a:pPr>
                      <a:r>
                        <a:rPr lang="da-DK" sz="900" b="0" dirty="0">
                          <a:solidFill>
                            <a:schemeClr val="tx1"/>
                          </a:solidFill>
                          <a:effectLst/>
                        </a:rPr>
                        <a:t>Kollegial feedback ~ 14 t</a:t>
                      </a:r>
                    </a:p>
                    <a:p>
                      <a:pPr algn="ctr">
                        <a:spcAft>
                          <a:spcPts val="0"/>
                        </a:spcAft>
                      </a:pPr>
                      <a:r>
                        <a:rPr lang="da-DK" sz="900" b="0" dirty="0">
                          <a:solidFill>
                            <a:schemeClr val="tx1"/>
                          </a:solidFill>
                          <a:effectLst/>
                        </a:rPr>
                        <a:t>(+ opgave)</a:t>
                      </a:r>
                    </a:p>
                    <a:p>
                      <a:pPr algn="ctr">
                        <a:spcAft>
                          <a:spcPts val="0"/>
                        </a:spcAft>
                      </a:pPr>
                      <a:r>
                        <a:rPr lang="da-DK" sz="900" b="0" dirty="0">
                          <a:solidFill>
                            <a:schemeClr val="tx1"/>
                          </a:solidFill>
                          <a:effectLst/>
                        </a:rPr>
                        <a:t>Primær–sekundær sekt ~ 4 t</a:t>
                      </a:r>
                      <a:endParaRPr lang="da-DK" sz="900" b="0" dirty="0">
                        <a:solidFill>
                          <a:schemeClr val="tx1"/>
                        </a:solidFill>
                        <a:effectLst/>
                        <a:latin typeface="Times New Roman"/>
                        <a:ea typeface="Times New Roman"/>
                      </a:endParaRPr>
                    </a:p>
                  </a:txBody>
                  <a:tcPr marL="49700" marR="49700" marT="0" marB="0" anchor="ctr">
                    <a:solidFill>
                      <a:schemeClr val="accent4">
                        <a:lumMod val="40000"/>
                        <a:lumOff val="60000"/>
                      </a:schemeClr>
                    </a:solidFill>
                  </a:tcPr>
                </a:tc>
                <a:tc>
                  <a:txBody>
                    <a:bodyPr/>
                    <a:lstStyle/>
                    <a:p>
                      <a:pPr algn="ctr">
                        <a:spcAft>
                          <a:spcPts val="0"/>
                        </a:spcAft>
                      </a:pPr>
                      <a:r>
                        <a:rPr lang="da-DK" sz="900" b="0" dirty="0">
                          <a:solidFill>
                            <a:schemeClr val="tx1"/>
                          </a:solidFill>
                          <a:effectLst/>
                        </a:rPr>
                        <a:t>Karrierevejledning ~ 3 t</a:t>
                      </a:r>
                    </a:p>
                    <a:p>
                      <a:pPr algn="ctr">
                        <a:spcAft>
                          <a:spcPts val="0"/>
                        </a:spcAft>
                      </a:pPr>
                      <a:r>
                        <a:rPr lang="da-DK" sz="900" b="0" dirty="0">
                          <a:solidFill>
                            <a:schemeClr val="tx1"/>
                          </a:solidFill>
                          <a:effectLst/>
                        </a:rPr>
                        <a:t>Forskningsformidling ~ 4 t</a:t>
                      </a:r>
                    </a:p>
                    <a:p>
                      <a:pPr algn="ctr">
                        <a:spcAft>
                          <a:spcPts val="0"/>
                        </a:spcAft>
                      </a:pPr>
                      <a:r>
                        <a:rPr lang="da-DK" sz="900" b="0" dirty="0">
                          <a:solidFill>
                            <a:schemeClr val="tx1"/>
                          </a:solidFill>
                          <a:effectLst/>
                        </a:rPr>
                        <a:t>(+ opgave)</a:t>
                      </a:r>
                      <a:endParaRPr lang="da-DK" sz="900" b="0" dirty="0">
                        <a:solidFill>
                          <a:schemeClr val="tx1"/>
                        </a:solidFill>
                        <a:effectLst/>
                        <a:latin typeface="Times New Roman"/>
                        <a:ea typeface="Times New Roman"/>
                      </a:endParaRPr>
                    </a:p>
                  </a:txBody>
                  <a:tcPr marL="49700" marR="49700" marT="0" marB="0" anchor="ctr">
                    <a:solidFill>
                      <a:schemeClr val="accent4">
                        <a:lumMod val="40000"/>
                        <a:lumOff val="60000"/>
                      </a:schemeClr>
                    </a:solidFill>
                  </a:tcPr>
                </a:tc>
                <a:tc>
                  <a:txBody>
                    <a:bodyPr/>
                    <a:lstStyle/>
                    <a:p>
                      <a:pPr algn="ctr">
                        <a:spcAft>
                          <a:spcPts val="0"/>
                        </a:spcAft>
                      </a:pPr>
                      <a:r>
                        <a:rPr lang="da-DK" sz="900" b="0" dirty="0">
                          <a:solidFill>
                            <a:schemeClr val="tx1"/>
                          </a:solidFill>
                          <a:effectLst/>
                        </a:rPr>
                        <a:t>Organdonationsdag ~ 8 t</a:t>
                      </a:r>
                    </a:p>
                    <a:p>
                      <a:pPr algn="ctr">
                        <a:spcAft>
                          <a:spcPts val="0"/>
                        </a:spcAft>
                      </a:pPr>
                      <a:r>
                        <a:rPr lang="da-DK" sz="900" b="0" dirty="0">
                          <a:solidFill>
                            <a:schemeClr val="tx1"/>
                          </a:solidFill>
                          <a:effectLst/>
                        </a:rPr>
                        <a:t>(+ opgave)</a:t>
                      </a:r>
                    </a:p>
                    <a:p>
                      <a:pPr algn="ctr">
                        <a:spcAft>
                          <a:spcPts val="0"/>
                        </a:spcAft>
                      </a:pPr>
                      <a:r>
                        <a:rPr lang="da-DK" sz="900" b="0" dirty="0">
                          <a:solidFill>
                            <a:schemeClr val="tx1"/>
                          </a:solidFill>
                          <a:effectLst/>
                        </a:rPr>
                        <a:t>Screening ~ 4 t</a:t>
                      </a:r>
                      <a:endParaRPr lang="da-DK" sz="900" b="0" dirty="0">
                        <a:solidFill>
                          <a:schemeClr val="tx1"/>
                        </a:solidFill>
                        <a:effectLst/>
                        <a:latin typeface="Times New Roman"/>
                        <a:ea typeface="Times New Roman"/>
                      </a:endParaRPr>
                    </a:p>
                  </a:txBody>
                  <a:tcPr marL="49700" marR="49700" marT="0" marB="0" anchor="ctr">
                    <a:solidFill>
                      <a:schemeClr val="accent4">
                        <a:lumMod val="40000"/>
                        <a:lumOff val="60000"/>
                      </a:schemeClr>
                    </a:solidFill>
                  </a:tcPr>
                </a:tc>
              </a:tr>
              <a:tr h="795193">
                <a:tc>
                  <a:txBody>
                    <a:bodyPr/>
                    <a:lstStyle/>
                    <a:p>
                      <a:pPr algn="ctr">
                        <a:spcAft>
                          <a:spcPts val="0"/>
                        </a:spcAft>
                      </a:pPr>
                      <a:r>
                        <a:rPr lang="da-DK" sz="900" dirty="0">
                          <a:effectLst/>
                        </a:rPr>
                        <a:t>3. semester</a:t>
                      </a:r>
                    </a:p>
                    <a:p>
                      <a:pPr algn="ctr">
                        <a:spcAft>
                          <a:spcPts val="0"/>
                        </a:spcAft>
                      </a:pPr>
                      <a:r>
                        <a:rPr lang="da-DK" sz="900" dirty="0">
                          <a:effectLst/>
                        </a:rPr>
                        <a:t>H-L-K</a:t>
                      </a:r>
                      <a:endParaRPr lang="da-DK" sz="900" dirty="0">
                        <a:effectLst/>
                        <a:latin typeface="Times New Roman"/>
                        <a:ea typeface="Times New Roman"/>
                      </a:endParaRPr>
                    </a:p>
                  </a:txBody>
                  <a:tcPr marL="49700" marR="49700" marT="0" marB="0"/>
                </a:tc>
                <a:tc>
                  <a:txBody>
                    <a:bodyPr/>
                    <a:lstStyle/>
                    <a:p>
                      <a:pPr algn="ctr">
                        <a:spcAft>
                          <a:spcPts val="0"/>
                        </a:spcAft>
                      </a:pPr>
                      <a:r>
                        <a:rPr lang="da-DK" sz="900" b="0" dirty="0">
                          <a:solidFill>
                            <a:schemeClr val="tx1"/>
                          </a:solidFill>
                          <a:effectLst/>
                        </a:rPr>
                        <a:t>Færdighedstræning ~ 10 t</a:t>
                      </a:r>
                    </a:p>
                    <a:p>
                      <a:pPr algn="ctr">
                        <a:spcAft>
                          <a:spcPts val="0"/>
                        </a:spcAft>
                      </a:pPr>
                      <a:r>
                        <a:rPr lang="da-DK" sz="900" b="0" dirty="0">
                          <a:solidFill>
                            <a:schemeClr val="tx1"/>
                          </a:solidFill>
                          <a:effectLst/>
                        </a:rPr>
                        <a:t>fokus på UL</a:t>
                      </a:r>
                    </a:p>
                    <a:p>
                      <a:pPr algn="ctr">
                        <a:spcAft>
                          <a:spcPts val="0"/>
                        </a:spcAft>
                      </a:pPr>
                      <a:r>
                        <a:rPr lang="da-DK" sz="900" b="0" dirty="0">
                          <a:solidFill>
                            <a:schemeClr val="tx1"/>
                          </a:solidFill>
                          <a:effectLst/>
                        </a:rPr>
                        <a:t>Klinisk farmakologi ~ 10 t</a:t>
                      </a:r>
                    </a:p>
                    <a:p>
                      <a:pPr algn="ctr">
                        <a:spcAft>
                          <a:spcPts val="0"/>
                        </a:spcAft>
                      </a:pPr>
                      <a:r>
                        <a:rPr lang="da-DK" sz="900" b="0" dirty="0">
                          <a:solidFill>
                            <a:schemeClr val="tx1"/>
                          </a:solidFill>
                          <a:effectLst/>
                        </a:rPr>
                        <a:t>fokus på HLK </a:t>
                      </a:r>
                      <a:r>
                        <a:rPr lang="da-DK" sz="900" b="0" dirty="0" err="1">
                          <a:solidFill>
                            <a:schemeClr val="tx1"/>
                          </a:solidFill>
                          <a:effectLst/>
                        </a:rPr>
                        <a:t>farmaka</a:t>
                      </a:r>
                      <a:endParaRPr lang="da-DK" sz="900" b="0" dirty="0">
                        <a:solidFill>
                          <a:schemeClr val="tx1"/>
                        </a:solidFill>
                        <a:effectLst/>
                      </a:endParaRPr>
                    </a:p>
                    <a:p>
                      <a:pPr algn="ctr">
                        <a:spcAft>
                          <a:spcPts val="0"/>
                        </a:spcAft>
                      </a:pPr>
                      <a:r>
                        <a:rPr lang="da-DK" sz="900" b="0" dirty="0">
                          <a:solidFill>
                            <a:schemeClr val="tx1"/>
                          </a:solidFill>
                          <a:effectLst/>
                        </a:rPr>
                        <a:t>KRAM ~ 4 t</a:t>
                      </a:r>
                    </a:p>
                    <a:p>
                      <a:pPr algn="ctr">
                        <a:spcAft>
                          <a:spcPts val="0"/>
                        </a:spcAft>
                      </a:pPr>
                      <a:r>
                        <a:rPr lang="da-DK" sz="900" b="0" dirty="0">
                          <a:solidFill>
                            <a:schemeClr val="tx1"/>
                          </a:solidFill>
                          <a:effectLst/>
                        </a:rPr>
                        <a:t>Præhospitalet ~ 2 t</a:t>
                      </a:r>
                      <a:endParaRPr lang="da-DK" sz="900" b="0" dirty="0">
                        <a:solidFill>
                          <a:schemeClr val="tx1"/>
                        </a:solidFill>
                        <a:effectLst/>
                        <a:latin typeface="Times New Roman"/>
                        <a:ea typeface="Times New Roman"/>
                      </a:endParaRPr>
                    </a:p>
                  </a:txBody>
                  <a:tcPr marL="49700" marR="49700" marT="0" marB="0" anchor="ctr">
                    <a:solidFill>
                      <a:schemeClr val="accent4">
                        <a:lumMod val="40000"/>
                        <a:lumOff val="60000"/>
                      </a:schemeClr>
                    </a:solidFill>
                  </a:tcPr>
                </a:tc>
                <a:tc>
                  <a:txBody>
                    <a:bodyPr/>
                    <a:lstStyle/>
                    <a:p>
                      <a:pPr algn="ctr">
                        <a:spcAft>
                          <a:spcPts val="0"/>
                        </a:spcAft>
                      </a:pPr>
                      <a:r>
                        <a:rPr lang="da-DK" sz="900" b="0" dirty="0">
                          <a:solidFill>
                            <a:schemeClr val="tx1"/>
                          </a:solidFill>
                          <a:effectLst/>
                        </a:rPr>
                        <a:t>Kollegial feedback på egen kommunikationsvideo ~ 10 t</a:t>
                      </a:r>
                    </a:p>
                    <a:p>
                      <a:pPr algn="ctr">
                        <a:spcAft>
                          <a:spcPts val="0"/>
                        </a:spcAft>
                      </a:pPr>
                      <a:r>
                        <a:rPr lang="da-DK" sz="900" b="0" dirty="0">
                          <a:solidFill>
                            <a:schemeClr val="tx1"/>
                          </a:solidFill>
                          <a:effectLst/>
                        </a:rPr>
                        <a:t>(+ tentamen)</a:t>
                      </a:r>
                    </a:p>
                    <a:p>
                      <a:pPr algn="ctr">
                        <a:spcAft>
                          <a:spcPts val="0"/>
                        </a:spcAft>
                      </a:pPr>
                      <a:r>
                        <a:rPr lang="da-DK" sz="900" b="0" dirty="0">
                          <a:solidFill>
                            <a:schemeClr val="tx1"/>
                          </a:solidFill>
                          <a:effectLst/>
                        </a:rPr>
                        <a:t>Motivationssamtalen ~ 8 t</a:t>
                      </a:r>
                      <a:endParaRPr lang="da-DK" sz="900" b="0" dirty="0">
                        <a:solidFill>
                          <a:schemeClr val="tx1"/>
                        </a:solidFill>
                        <a:effectLst/>
                        <a:latin typeface="Times New Roman"/>
                        <a:ea typeface="Times New Roman"/>
                      </a:endParaRPr>
                    </a:p>
                  </a:txBody>
                  <a:tcPr marL="49700" marR="49700" marT="0" marB="0" anchor="ctr">
                    <a:solidFill>
                      <a:schemeClr val="accent4">
                        <a:lumMod val="40000"/>
                        <a:lumOff val="60000"/>
                      </a:schemeClr>
                    </a:solidFill>
                  </a:tcPr>
                </a:tc>
                <a:tc>
                  <a:txBody>
                    <a:bodyPr/>
                    <a:lstStyle/>
                    <a:p>
                      <a:pPr algn="ctr">
                        <a:spcAft>
                          <a:spcPts val="0"/>
                        </a:spcAft>
                      </a:pPr>
                      <a:r>
                        <a:rPr lang="da-DK" sz="900" b="0" dirty="0">
                          <a:solidFill>
                            <a:schemeClr val="tx1"/>
                          </a:solidFill>
                          <a:effectLst/>
                        </a:rPr>
                        <a:t>Kliniske guidelines </a:t>
                      </a:r>
                    </a:p>
                    <a:p>
                      <a:pPr algn="ctr">
                        <a:spcAft>
                          <a:spcPts val="0"/>
                        </a:spcAft>
                      </a:pPr>
                      <a:r>
                        <a:rPr lang="da-DK" sz="900" b="0" dirty="0">
                          <a:solidFill>
                            <a:schemeClr val="tx1"/>
                          </a:solidFill>
                          <a:effectLst/>
                        </a:rPr>
                        <a:t>og evidens ~ 8 t</a:t>
                      </a:r>
                      <a:endParaRPr lang="da-DK" sz="900" b="0" dirty="0">
                        <a:solidFill>
                          <a:schemeClr val="tx1"/>
                        </a:solidFill>
                        <a:effectLst/>
                        <a:latin typeface="Times New Roman"/>
                        <a:ea typeface="Times New Roman"/>
                      </a:endParaRPr>
                    </a:p>
                  </a:txBody>
                  <a:tcPr marL="49700" marR="49700" marT="0" marB="0" anchor="ctr">
                    <a:solidFill>
                      <a:schemeClr val="accent4">
                        <a:lumMod val="40000"/>
                        <a:lumOff val="60000"/>
                      </a:schemeClr>
                    </a:solidFill>
                  </a:tcPr>
                </a:tc>
                <a:tc>
                  <a:txBody>
                    <a:bodyPr/>
                    <a:lstStyle/>
                    <a:p>
                      <a:pPr algn="ctr">
                        <a:spcAft>
                          <a:spcPts val="0"/>
                        </a:spcAft>
                      </a:pPr>
                      <a:r>
                        <a:rPr lang="da-DK" sz="900" b="0" dirty="0">
                          <a:solidFill>
                            <a:schemeClr val="tx1"/>
                          </a:solidFill>
                          <a:effectLst/>
                        </a:rPr>
                        <a:t>Patientsikkerhed og kvalitetsudvikling ~ 8 t</a:t>
                      </a:r>
                    </a:p>
                    <a:p>
                      <a:pPr algn="ctr">
                        <a:spcAft>
                          <a:spcPts val="0"/>
                        </a:spcAft>
                      </a:pPr>
                      <a:r>
                        <a:rPr lang="da-DK" sz="900" b="0" dirty="0">
                          <a:solidFill>
                            <a:schemeClr val="tx1"/>
                          </a:solidFill>
                          <a:effectLst/>
                        </a:rPr>
                        <a:t>Dilemmaspil og EPJ ~ 8 t</a:t>
                      </a:r>
                      <a:endParaRPr lang="da-DK" sz="900" b="0" dirty="0">
                        <a:solidFill>
                          <a:schemeClr val="tx1"/>
                        </a:solidFill>
                        <a:effectLst/>
                        <a:latin typeface="Times New Roman"/>
                        <a:ea typeface="Times New Roman"/>
                      </a:endParaRPr>
                    </a:p>
                  </a:txBody>
                  <a:tcPr marL="49700" marR="49700" marT="0" marB="0" anchor="ctr">
                    <a:solidFill>
                      <a:schemeClr val="accent4">
                        <a:lumMod val="40000"/>
                        <a:lumOff val="60000"/>
                      </a:schemeClr>
                    </a:solidFill>
                  </a:tcPr>
                </a:tc>
              </a:tr>
              <a:tr h="795193">
                <a:tc>
                  <a:txBody>
                    <a:bodyPr/>
                    <a:lstStyle/>
                    <a:p>
                      <a:pPr algn="ctr">
                        <a:spcAft>
                          <a:spcPts val="0"/>
                        </a:spcAft>
                      </a:pPr>
                      <a:r>
                        <a:rPr lang="da-DK" sz="900" dirty="0">
                          <a:effectLst/>
                        </a:rPr>
                        <a:t>4. semester</a:t>
                      </a:r>
                    </a:p>
                    <a:p>
                      <a:pPr algn="ctr">
                        <a:spcAft>
                          <a:spcPts val="0"/>
                        </a:spcAft>
                      </a:pPr>
                      <a:r>
                        <a:rPr lang="da-DK" sz="900" dirty="0">
                          <a:effectLst/>
                        </a:rPr>
                        <a:t>Hoved-</a:t>
                      </a:r>
                      <a:r>
                        <a:rPr lang="da-DK" sz="900" dirty="0" err="1">
                          <a:effectLst/>
                        </a:rPr>
                        <a:t>neuro</a:t>
                      </a:r>
                      <a:endParaRPr lang="da-DK" sz="900" dirty="0">
                        <a:effectLst/>
                        <a:latin typeface="Times New Roman"/>
                        <a:ea typeface="Times New Roman"/>
                      </a:endParaRPr>
                    </a:p>
                  </a:txBody>
                  <a:tcPr marL="49700" marR="49700" marT="0" marB="0"/>
                </a:tc>
                <a:tc>
                  <a:txBody>
                    <a:bodyPr/>
                    <a:lstStyle/>
                    <a:p>
                      <a:pPr algn="ctr">
                        <a:spcAft>
                          <a:spcPts val="0"/>
                        </a:spcAft>
                      </a:pPr>
                      <a:r>
                        <a:rPr lang="da-DK" sz="900" b="0" dirty="0">
                          <a:solidFill>
                            <a:schemeClr val="tx1"/>
                          </a:solidFill>
                          <a:effectLst/>
                        </a:rPr>
                        <a:t>Færdighedstræning ~ 8 t</a:t>
                      </a:r>
                    </a:p>
                    <a:p>
                      <a:pPr algn="ctr">
                        <a:spcAft>
                          <a:spcPts val="0"/>
                        </a:spcAft>
                      </a:pPr>
                      <a:r>
                        <a:rPr lang="da-DK" sz="900" b="0" dirty="0">
                          <a:solidFill>
                            <a:schemeClr val="tx1"/>
                          </a:solidFill>
                          <a:effectLst/>
                        </a:rPr>
                        <a:t>med fokus på neurologisk </a:t>
                      </a:r>
                      <a:r>
                        <a:rPr lang="da-DK" sz="900" b="0" dirty="0" err="1">
                          <a:solidFill>
                            <a:schemeClr val="tx1"/>
                          </a:solidFill>
                          <a:effectLst/>
                        </a:rPr>
                        <a:t>us</a:t>
                      </a:r>
                      <a:endParaRPr lang="da-DK" sz="900" b="0" dirty="0">
                        <a:solidFill>
                          <a:schemeClr val="tx1"/>
                        </a:solidFill>
                        <a:effectLst/>
                      </a:endParaRPr>
                    </a:p>
                    <a:p>
                      <a:pPr algn="ctr">
                        <a:spcAft>
                          <a:spcPts val="0"/>
                        </a:spcAft>
                      </a:pPr>
                      <a:r>
                        <a:rPr lang="da-DK" sz="900" b="0" dirty="0">
                          <a:solidFill>
                            <a:schemeClr val="tx1"/>
                          </a:solidFill>
                          <a:effectLst/>
                        </a:rPr>
                        <a:t>Klinisk farmakologi ~ 8 t</a:t>
                      </a:r>
                    </a:p>
                    <a:p>
                      <a:pPr algn="ctr">
                        <a:spcAft>
                          <a:spcPts val="0"/>
                        </a:spcAft>
                      </a:pPr>
                      <a:r>
                        <a:rPr lang="da-DK" sz="900" b="0" dirty="0">
                          <a:solidFill>
                            <a:schemeClr val="tx1"/>
                          </a:solidFill>
                          <a:effectLst/>
                        </a:rPr>
                        <a:t>fokus på </a:t>
                      </a:r>
                      <a:r>
                        <a:rPr lang="da-DK" sz="900" b="0" dirty="0" err="1">
                          <a:solidFill>
                            <a:schemeClr val="tx1"/>
                          </a:solidFill>
                          <a:effectLst/>
                        </a:rPr>
                        <a:t>neuro</a:t>
                      </a:r>
                      <a:r>
                        <a:rPr lang="da-DK" sz="900" b="0" dirty="0">
                          <a:solidFill>
                            <a:schemeClr val="tx1"/>
                          </a:solidFill>
                          <a:effectLst/>
                        </a:rPr>
                        <a:t> + </a:t>
                      </a:r>
                      <a:r>
                        <a:rPr lang="da-DK" sz="900" b="0" dirty="0" err="1">
                          <a:solidFill>
                            <a:schemeClr val="tx1"/>
                          </a:solidFill>
                          <a:effectLst/>
                        </a:rPr>
                        <a:t>psyk</a:t>
                      </a:r>
                      <a:endParaRPr lang="da-DK" sz="900" b="0" dirty="0">
                        <a:solidFill>
                          <a:schemeClr val="tx1"/>
                        </a:solidFill>
                        <a:effectLst/>
                        <a:latin typeface="Times New Roman"/>
                        <a:ea typeface="Times New Roman"/>
                      </a:endParaRPr>
                    </a:p>
                  </a:txBody>
                  <a:tcPr marL="49700" marR="49700" marT="0" marB="0" anchor="ctr">
                    <a:solidFill>
                      <a:schemeClr val="accent4">
                        <a:lumMod val="40000"/>
                        <a:lumOff val="60000"/>
                      </a:schemeClr>
                    </a:solidFill>
                  </a:tcPr>
                </a:tc>
                <a:tc>
                  <a:txBody>
                    <a:bodyPr/>
                    <a:lstStyle/>
                    <a:p>
                      <a:pPr algn="ctr">
                        <a:spcAft>
                          <a:spcPts val="0"/>
                        </a:spcAft>
                      </a:pPr>
                      <a:r>
                        <a:rPr lang="da-DK" sz="900" b="0" dirty="0">
                          <a:solidFill>
                            <a:schemeClr val="tx1"/>
                          </a:solidFill>
                          <a:effectLst/>
                        </a:rPr>
                        <a:t>Kommunikation med psykiatriske pt. ~ 6 t</a:t>
                      </a:r>
                    </a:p>
                    <a:p>
                      <a:pPr algn="ctr">
                        <a:spcAft>
                          <a:spcPts val="0"/>
                        </a:spcAft>
                      </a:pPr>
                      <a:r>
                        <a:rPr lang="da-DK" sz="900" b="0" dirty="0">
                          <a:solidFill>
                            <a:schemeClr val="tx1"/>
                          </a:solidFill>
                          <a:effectLst/>
                        </a:rPr>
                        <a:t>Teamsamarbejde </a:t>
                      </a:r>
                    </a:p>
                    <a:p>
                      <a:pPr algn="ctr">
                        <a:spcAft>
                          <a:spcPts val="0"/>
                        </a:spcAft>
                      </a:pPr>
                      <a:r>
                        <a:rPr lang="da-DK" sz="900" b="0" dirty="0">
                          <a:solidFill>
                            <a:schemeClr val="tx1"/>
                          </a:solidFill>
                          <a:effectLst/>
                        </a:rPr>
                        <a:t>og egen rolle heri ~ 6 t</a:t>
                      </a:r>
                    </a:p>
                    <a:p>
                      <a:pPr algn="ctr">
                        <a:spcAft>
                          <a:spcPts val="0"/>
                        </a:spcAft>
                      </a:pPr>
                      <a:r>
                        <a:rPr lang="da-DK" sz="900" b="0" dirty="0">
                          <a:solidFill>
                            <a:schemeClr val="tx1"/>
                          </a:solidFill>
                          <a:effectLst/>
                        </a:rPr>
                        <a:t>Samarbejde mellem afdelingerne ~ 4 t</a:t>
                      </a:r>
                      <a:endParaRPr lang="da-DK" sz="900" b="0" dirty="0">
                        <a:solidFill>
                          <a:schemeClr val="tx1"/>
                        </a:solidFill>
                        <a:effectLst/>
                        <a:latin typeface="Times New Roman"/>
                        <a:ea typeface="Times New Roman"/>
                      </a:endParaRPr>
                    </a:p>
                  </a:txBody>
                  <a:tcPr marL="49700" marR="49700" marT="0" marB="0" anchor="ctr">
                    <a:solidFill>
                      <a:schemeClr val="accent4">
                        <a:lumMod val="40000"/>
                        <a:lumOff val="60000"/>
                      </a:schemeClr>
                    </a:solidFill>
                  </a:tcPr>
                </a:tc>
                <a:tc>
                  <a:txBody>
                    <a:bodyPr/>
                    <a:lstStyle/>
                    <a:p>
                      <a:pPr algn="ctr">
                        <a:spcAft>
                          <a:spcPts val="0"/>
                        </a:spcAft>
                      </a:pPr>
                      <a:r>
                        <a:rPr lang="da-DK" sz="900" b="0" dirty="0">
                          <a:solidFill>
                            <a:schemeClr val="tx1"/>
                          </a:solidFill>
                          <a:effectLst/>
                        </a:rPr>
                        <a:t>Specialernes Dag ~ 8 t</a:t>
                      </a:r>
                    </a:p>
                    <a:p>
                      <a:pPr algn="ctr">
                        <a:spcAft>
                          <a:spcPts val="0"/>
                        </a:spcAft>
                      </a:pPr>
                      <a:r>
                        <a:rPr lang="da-DK" sz="900" b="0" dirty="0">
                          <a:solidFill>
                            <a:schemeClr val="tx1"/>
                          </a:solidFill>
                          <a:effectLst/>
                        </a:rPr>
                        <a:t>Valg af speciale emne ~ 4 t Journal </a:t>
                      </a:r>
                      <a:r>
                        <a:rPr lang="da-DK" sz="900" b="0" dirty="0" err="1">
                          <a:solidFill>
                            <a:schemeClr val="tx1"/>
                          </a:solidFill>
                          <a:effectLst/>
                        </a:rPr>
                        <a:t>club</a:t>
                      </a:r>
                      <a:r>
                        <a:rPr lang="da-DK" sz="900" b="0" dirty="0">
                          <a:solidFill>
                            <a:schemeClr val="tx1"/>
                          </a:solidFill>
                          <a:effectLst/>
                        </a:rPr>
                        <a:t> ~ 4 t</a:t>
                      </a:r>
                    </a:p>
                    <a:p>
                      <a:pPr algn="ctr">
                        <a:spcAft>
                          <a:spcPts val="0"/>
                        </a:spcAft>
                      </a:pPr>
                      <a:r>
                        <a:rPr lang="da-DK" sz="900" b="0" dirty="0">
                          <a:solidFill>
                            <a:schemeClr val="tx1"/>
                          </a:solidFill>
                          <a:effectLst/>
                        </a:rPr>
                        <a:t>Forskningsetik, patienter i kliniske forsøg </a:t>
                      </a:r>
                    </a:p>
                    <a:p>
                      <a:pPr algn="ctr">
                        <a:spcAft>
                          <a:spcPts val="0"/>
                        </a:spcAft>
                      </a:pPr>
                      <a:r>
                        <a:rPr lang="da-DK" sz="900" b="0" dirty="0">
                          <a:solidFill>
                            <a:schemeClr val="tx1"/>
                          </a:solidFill>
                          <a:effectLst/>
                        </a:rPr>
                        <a:t>og datatilsyn ~ 8 t </a:t>
                      </a:r>
                      <a:endParaRPr lang="da-DK" sz="900" b="0" dirty="0">
                        <a:solidFill>
                          <a:schemeClr val="tx1"/>
                        </a:solidFill>
                        <a:effectLst/>
                        <a:latin typeface="Times New Roman"/>
                        <a:ea typeface="Times New Roman"/>
                      </a:endParaRPr>
                    </a:p>
                  </a:txBody>
                  <a:tcPr marL="49700" marR="49700" marT="0" marB="0" anchor="ctr">
                    <a:solidFill>
                      <a:schemeClr val="accent4">
                        <a:lumMod val="40000"/>
                        <a:lumOff val="60000"/>
                      </a:schemeClr>
                    </a:solidFill>
                  </a:tcPr>
                </a:tc>
                <a:tc>
                  <a:txBody>
                    <a:bodyPr/>
                    <a:lstStyle/>
                    <a:p>
                      <a:pPr algn="ctr">
                        <a:spcAft>
                          <a:spcPts val="0"/>
                        </a:spcAft>
                      </a:pPr>
                      <a:r>
                        <a:rPr lang="da-DK" sz="900" b="0" dirty="0">
                          <a:solidFill>
                            <a:schemeClr val="tx1"/>
                          </a:solidFill>
                          <a:effectLst/>
                        </a:rPr>
                        <a:t>Psykiatriloven ~ 4 t</a:t>
                      </a:r>
                    </a:p>
                    <a:p>
                      <a:pPr algn="ctr">
                        <a:spcAft>
                          <a:spcPts val="0"/>
                        </a:spcAft>
                      </a:pPr>
                      <a:r>
                        <a:rPr lang="da-DK" sz="900" b="0" dirty="0">
                          <a:solidFill>
                            <a:schemeClr val="tx1"/>
                          </a:solidFill>
                          <a:effectLst/>
                        </a:rPr>
                        <a:t>Pt. der ikke kan tage vare på sig selv ~ 4 t</a:t>
                      </a:r>
                      <a:endParaRPr lang="da-DK" sz="900" b="0" dirty="0">
                        <a:solidFill>
                          <a:schemeClr val="tx1"/>
                        </a:solidFill>
                        <a:effectLst/>
                        <a:latin typeface="Times New Roman"/>
                        <a:ea typeface="Times New Roman"/>
                      </a:endParaRPr>
                    </a:p>
                  </a:txBody>
                  <a:tcPr marL="49700" marR="49700" marT="0" marB="0" anchor="ctr">
                    <a:solidFill>
                      <a:schemeClr val="accent4">
                        <a:lumMod val="40000"/>
                        <a:lumOff val="60000"/>
                      </a:schemeClr>
                    </a:solidFill>
                  </a:tcPr>
                </a:tc>
              </a:tr>
              <a:tr h="795193">
                <a:tc>
                  <a:txBody>
                    <a:bodyPr/>
                    <a:lstStyle/>
                    <a:p>
                      <a:pPr algn="ctr">
                        <a:spcAft>
                          <a:spcPts val="0"/>
                        </a:spcAft>
                      </a:pPr>
                      <a:r>
                        <a:rPr lang="da-DK" sz="900" dirty="0">
                          <a:effectLst/>
                        </a:rPr>
                        <a:t>5. semester</a:t>
                      </a:r>
                    </a:p>
                    <a:p>
                      <a:pPr algn="ctr">
                        <a:spcAft>
                          <a:spcPts val="0"/>
                        </a:spcAft>
                      </a:pPr>
                      <a:r>
                        <a:rPr lang="da-DK" sz="900" dirty="0" err="1">
                          <a:effectLst/>
                        </a:rPr>
                        <a:t>Fam-sam</a:t>
                      </a:r>
                      <a:endParaRPr lang="da-DK" sz="900" dirty="0">
                        <a:effectLst/>
                        <a:latin typeface="Times New Roman"/>
                        <a:ea typeface="Times New Roman"/>
                      </a:endParaRPr>
                    </a:p>
                  </a:txBody>
                  <a:tcPr marL="49700" marR="49700" marT="0" marB="0"/>
                </a:tc>
                <a:tc>
                  <a:txBody>
                    <a:bodyPr/>
                    <a:lstStyle/>
                    <a:p>
                      <a:pPr algn="ctr">
                        <a:spcAft>
                          <a:spcPts val="0"/>
                        </a:spcAft>
                      </a:pPr>
                      <a:r>
                        <a:rPr lang="da-DK" sz="900" b="0" dirty="0">
                          <a:solidFill>
                            <a:schemeClr val="tx1"/>
                          </a:solidFill>
                          <a:effectLst/>
                        </a:rPr>
                        <a:t>Færdighedstræning ~ 6 t fokus på børn og GU</a:t>
                      </a:r>
                    </a:p>
                    <a:p>
                      <a:pPr algn="ctr">
                        <a:spcAft>
                          <a:spcPts val="0"/>
                        </a:spcAft>
                      </a:pPr>
                      <a:r>
                        <a:rPr lang="da-DK" sz="900" b="0" dirty="0">
                          <a:solidFill>
                            <a:schemeClr val="tx1"/>
                          </a:solidFill>
                          <a:effectLst/>
                        </a:rPr>
                        <a:t>Klinisk farmakologi ~ 8 t</a:t>
                      </a:r>
                    </a:p>
                    <a:p>
                      <a:pPr algn="ctr">
                        <a:spcAft>
                          <a:spcPts val="0"/>
                        </a:spcAft>
                      </a:pPr>
                      <a:r>
                        <a:rPr lang="da-DK" sz="900" b="0" dirty="0">
                          <a:solidFill>
                            <a:schemeClr val="tx1"/>
                          </a:solidFill>
                          <a:effectLst/>
                        </a:rPr>
                        <a:t>fokus på graviditet og børn</a:t>
                      </a:r>
                      <a:endParaRPr lang="da-DK" sz="900" b="0" dirty="0">
                        <a:solidFill>
                          <a:schemeClr val="tx1"/>
                        </a:solidFill>
                        <a:effectLst/>
                        <a:latin typeface="Times New Roman"/>
                        <a:ea typeface="Times New Roman"/>
                      </a:endParaRPr>
                    </a:p>
                  </a:txBody>
                  <a:tcPr marL="49700" marR="49700" marT="0" marB="0" anchor="ctr">
                    <a:solidFill>
                      <a:schemeClr val="accent4">
                        <a:lumMod val="40000"/>
                        <a:lumOff val="60000"/>
                      </a:schemeClr>
                    </a:solidFill>
                  </a:tcPr>
                </a:tc>
                <a:tc>
                  <a:txBody>
                    <a:bodyPr/>
                    <a:lstStyle/>
                    <a:p>
                      <a:pPr algn="ctr">
                        <a:spcAft>
                          <a:spcPts val="0"/>
                        </a:spcAft>
                      </a:pPr>
                      <a:r>
                        <a:rPr lang="da-DK" sz="900" b="0" dirty="0">
                          <a:solidFill>
                            <a:schemeClr val="tx1"/>
                          </a:solidFill>
                          <a:effectLst/>
                        </a:rPr>
                        <a:t>Kommunikation med etniske og ikke-danske pt. ~ 8 t</a:t>
                      </a:r>
                    </a:p>
                    <a:p>
                      <a:pPr algn="ctr">
                        <a:spcAft>
                          <a:spcPts val="0"/>
                        </a:spcAft>
                      </a:pPr>
                      <a:r>
                        <a:rPr lang="da-DK" sz="900" b="0" dirty="0">
                          <a:solidFill>
                            <a:schemeClr val="tx1"/>
                          </a:solidFill>
                          <a:effectLst/>
                        </a:rPr>
                        <a:t>Den svære samtale med pårørende og pt. ~ 8 t</a:t>
                      </a:r>
                    </a:p>
                    <a:p>
                      <a:pPr algn="ctr">
                        <a:spcAft>
                          <a:spcPts val="0"/>
                        </a:spcAft>
                      </a:pPr>
                      <a:r>
                        <a:rPr lang="da-DK" sz="900" b="0" dirty="0" err="1">
                          <a:solidFill>
                            <a:schemeClr val="tx1"/>
                          </a:solidFill>
                          <a:effectLst/>
                        </a:rPr>
                        <a:t>Samarb</a:t>
                      </a:r>
                      <a:r>
                        <a:rPr lang="da-DK" sz="900" b="0" dirty="0">
                          <a:solidFill>
                            <a:schemeClr val="tx1"/>
                          </a:solidFill>
                          <a:effectLst/>
                        </a:rPr>
                        <a:t>. i </a:t>
                      </a:r>
                      <a:r>
                        <a:rPr lang="da-DK" sz="900" b="0" dirty="0" err="1">
                          <a:solidFill>
                            <a:schemeClr val="tx1"/>
                          </a:solidFill>
                          <a:effectLst/>
                        </a:rPr>
                        <a:t>sundhedsv</a:t>
                      </a:r>
                      <a:r>
                        <a:rPr lang="da-DK" sz="900" b="0" dirty="0">
                          <a:solidFill>
                            <a:schemeClr val="tx1"/>
                          </a:solidFill>
                          <a:effectLst/>
                        </a:rPr>
                        <a:t>.~ 4 t</a:t>
                      </a:r>
                      <a:endParaRPr lang="da-DK" sz="900" b="0" dirty="0">
                        <a:solidFill>
                          <a:schemeClr val="tx1"/>
                        </a:solidFill>
                        <a:effectLst/>
                        <a:latin typeface="Times New Roman"/>
                        <a:ea typeface="Times New Roman"/>
                      </a:endParaRPr>
                    </a:p>
                  </a:txBody>
                  <a:tcPr marL="49700" marR="49700" marT="0" marB="0" anchor="ctr">
                    <a:solidFill>
                      <a:schemeClr val="accent4">
                        <a:lumMod val="40000"/>
                        <a:lumOff val="60000"/>
                      </a:schemeClr>
                    </a:solidFill>
                  </a:tcPr>
                </a:tc>
                <a:tc>
                  <a:txBody>
                    <a:bodyPr/>
                    <a:lstStyle/>
                    <a:p>
                      <a:pPr algn="ctr">
                        <a:spcAft>
                          <a:spcPts val="0"/>
                        </a:spcAft>
                      </a:pPr>
                      <a:r>
                        <a:rPr lang="da-DK" sz="900" b="0" dirty="0">
                          <a:solidFill>
                            <a:schemeClr val="tx1"/>
                          </a:solidFill>
                          <a:effectLst/>
                        </a:rPr>
                        <a:t>Litteratursøgning ~ 8 t</a:t>
                      </a:r>
                      <a:endParaRPr lang="da-DK" sz="900" b="0" dirty="0">
                        <a:solidFill>
                          <a:schemeClr val="tx1"/>
                        </a:solidFill>
                        <a:effectLst/>
                        <a:latin typeface="Times New Roman"/>
                        <a:ea typeface="Times New Roman"/>
                      </a:endParaRPr>
                    </a:p>
                  </a:txBody>
                  <a:tcPr marL="49700" marR="49700" marT="0" marB="0" anchor="ctr">
                    <a:solidFill>
                      <a:schemeClr val="accent4">
                        <a:lumMod val="40000"/>
                        <a:lumOff val="60000"/>
                      </a:schemeClr>
                    </a:solidFill>
                  </a:tcPr>
                </a:tc>
                <a:tc>
                  <a:txBody>
                    <a:bodyPr/>
                    <a:lstStyle/>
                    <a:p>
                      <a:pPr algn="ctr">
                        <a:spcAft>
                          <a:spcPts val="0"/>
                        </a:spcAft>
                      </a:pPr>
                      <a:r>
                        <a:rPr lang="da-DK" sz="900" b="0" dirty="0">
                          <a:solidFill>
                            <a:schemeClr val="tx1"/>
                          </a:solidFill>
                          <a:effectLst/>
                        </a:rPr>
                        <a:t>Abort og prænatal diagnostik ~ 4 t</a:t>
                      </a:r>
                    </a:p>
                    <a:p>
                      <a:pPr algn="ctr">
                        <a:spcAft>
                          <a:spcPts val="0"/>
                        </a:spcAft>
                      </a:pPr>
                      <a:r>
                        <a:rPr lang="da-DK" sz="900" b="0" dirty="0">
                          <a:solidFill>
                            <a:schemeClr val="tx1"/>
                          </a:solidFill>
                          <a:effectLst/>
                        </a:rPr>
                        <a:t>Omsorgssvigt ~ 4 t</a:t>
                      </a:r>
                    </a:p>
                    <a:p>
                      <a:pPr algn="ctr">
                        <a:spcAft>
                          <a:spcPts val="0"/>
                        </a:spcAft>
                      </a:pPr>
                      <a:r>
                        <a:rPr lang="da-DK" sz="900" b="0" dirty="0">
                          <a:solidFill>
                            <a:schemeClr val="tx1"/>
                          </a:solidFill>
                          <a:effectLst/>
                        </a:rPr>
                        <a:t>Døden (</a:t>
                      </a:r>
                      <a:r>
                        <a:rPr lang="da-DK" sz="900" b="0" dirty="0" err="1">
                          <a:solidFill>
                            <a:schemeClr val="tx1"/>
                          </a:solidFill>
                          <a:effectLst/>
                        </a:rPr>
                        <a:t>inkl</a:t>
                      </a:r>
                      <a:r>
                        <a:rPr lang="da-DK" sz="900" b="0" dirty="0">
                          <a:solidFill>
                            <a:schemeClr val="tx1"/>
                          </a:solidFill>
                          <a:effectLst/>
                        </a:rPr>
                        <a:t> dødsattest og ligsyn) ~ 8 t</a:t>
                      </a:r>
                      <a:endParaRPr lang="da-DK" sz="900" b="0" dirty="0">
                        <a:solidFill>
                          <a:schemeClr val="tx1"/>
                        </a:solidFill>
                        <a:effectLst/>
                        <a:latin typeface="Times New Roman"/>
                        <a:ea typeface="Times New Roman"/>
                      </a:endParaRPr>
                    </a:p>
                  </a:txBody>
                  <a:tcPr marL="49700" marR="49700" marT="0" marB="0" anchor="ctr">
                    <a:solidFill>
                      <a:schemeClr val="accent4">
                        <a:lumMod val="40000"/>
                        <a:lumOff val="60000"/>
                      </a:schemeClr>
                    </a:solidFill>
                  </a:tcPr>
                </a:tc>
              </a:tr>
              <a:tr h="530129">
                <a:tc>
                  <a:txBody>
                    <a:bodyPr/>
                    <a:lstStyle/>
                    <a:p>
                      <a:pPr algn="ctr">
                        <a:spcAft>
                          <a:spcPts val="0"/>
                        </a:spcAft>
                      </a:pPr>
                      <a:r>
                        <a:rPr lang="da-DK" sz="900" dirty="0">
                          <a:effectLst/>
                        </a:rPr>
                        <a:t>6. semester</a:t>
                      </a:r>
                    </a:p>
                    <a:p>
                      <a:pPr algn="ctr">
                        <a:spcAft>
                          <a:spcPts val="0"/>
                        </a:spcAft>
                      </a:pPr>
                      <a:r>
                        <a:rPr lang="da-DK" sz="900" dirty="0">
                          <a:effectLst/>
                        </a:rPr>
                        <a:t>Akut-kron</a:t>
                      </a:r>
                      <a:endParaRPr lang="da-DK" sz="900" dirty="0">
                        <a:effectLst/>
                        <a:latin typeface="Times New Roman"/>
                        <a:ea typeface="Times New Roman"/>
                      </a:endParaRPr>
                    </a:p>
                  </a:txBody>
                  <a:tcPr marL="49700" marR="49700" marT="0" marB="0"/>
                </a:tc>
                <a:tc>
                  <a:txBody>
                    <a:bodyPr/>
                    <a:lstStyle/>
                    <a:p>
                      <a:pPr algn="ctr">
                        <a:spcAft>
                          <a:spcPts val="0"/>
                        </a:spcAft>
                      </a:pPr>
                      <a:r>
                        <a:rPr lang="da-DK" sz="900" b="0" dirty="0">
                          <a:solidFill>
                            <a:schemeClr val="tx1"/>
                          </a:solidFill>
                          <a:effectLst/>
                        </a:rPr>
                        <a:t>Professor klinikker ~ 24 t</a:t>
                      </a:r>
                    </a:p>
                    <a:p>
                      <a:pPr algn="ctr">
                        <a:spcAft>
                          <a:spcPts val="0"/>
                        </a:spcAft>
                      </a:pPr>
                      <a:r>
                        <a:rPr lang="da-DK" sz="900" b="0" dirty="0">
                          <a:solidFill>
                            <a:schemeClr val="tx1"/>
                          </a:solidFill>
                          <a:effectLst/>
                        </a:rPr>
                        <a:t>fokus på udredningsplan Klinisk farmakologi ~ 8 t fokus på endokrin og akut</a:t>
                      </a:r>
                      <a:endParaRPr lang="da-DK" sz="900" b="0" dirty="0">
                        <a:solidFill>
                          <a:schemeClr val="tx1"/>
                        </a:solidFill>
                        <a:effectLst/>
                        <a:latin typeface="Times New Roman"/>
                        <a:ea typeface="Times New Roman"/>
                      </a:endParaRPr>
                    </a:p>
                  </a:txBody>
                  <a:tcPr marL="49700" marR="49700" marT="0" marB="0" anchor="ctr">
                    <a:solidFill>
                      <a:schemeClr val="accent4">
                        <a:lumMod val="40000"/>
                        <a:lumOff val="60000"/>
                      </a:schemeClr>
                    </a:solidFill>
                  </a:tcPr>
                </a:tc>
                <a:tc>
                  <a:txBody>
                    <a:bodyPr/>
                    <a:lstStyle/>
                    <a:p>
                      <a:pPr algn="ctr">
                        <a:spcAft>
                          <a:spcPts val="0"/>
                        </a:spcAft>
                      </a:pPr>
                      <a:r>
                        <a:rPr lang="da-DK" sz="900" b="0" dirty="0">
                          <a:solidFill>
                            <a:schemeClr val="tx1"/>
                          </a:solidFill>
                          <a:effectLst/>
                        </a:rPr>
                        <a:t>ISBAR ~ 2 t</a:t>
                      </a:r>
                    </a:p>
                    <a:p>
                      <a:pPr algn="ctr">
                        <a:spcAft>
                          <a:spcPts val="0"/>
                        </a:spcAft>
                      </a:pPr>
                      <a:r>
                        <a:rPr lang="da-DK" sz="900" b="0" dirty="0" err="1">
                          <a:solidFill>
                            <a:schemeClr val="tx1"/>
                          </a:solidFill>
                          <a:effectLst/>
                        </a:rPr>
                        <a:t>Mikro</a:t>
                      </a:r>
                      <a:r>
                        <a:rPr lang="da-DK" sz="900" b="0" dirty="0">
                          <a:solidFill>
                            <a:schemeClr val="tx1"/>
                          </a:solidFill>
                          <a:effectLst/>
                        </a:rPr>
                        <a:t>(team)ledelse ~ 8 t</a:t>
                      </a:r>
                    </a:p>
                    <a:p>
                      <a:pPr algn="ctr">
                        <a:spcAft>
                          <a:spcPts val="0"/>
                        </a:spcAft>
                      </a:pPr>
                      <a:r>
                        <a:rPr lang="da-DK" sz="900" b="0" dirty="0" err="1">
                          <a:solidFill>
                            <a:schemeClr val="tx1"/>
                          </a:solidFill>
                          <a:effectLst/>
                        </a:rPr>
                        <a:t>Samarb</a:t>
                      </a:r>
                      <a:r>
                        <a:rPr lang="da-DK" sz="900" b="0" dirty="0">
                          <a:solidFill>
                            <a:schemeClr val="tx1"/>
                          </a:solidFill>
                          <a:effectLst/>
                        </a:rPr>
                        <a:t> med bagvagt ~ 4 t</a:t>
                      </a:r>
                      <a:endParaRPr lang="da-DK" sz="900" b="0" dirty="0">
                        <a:solidFill>
                          <a:schemeClr val="tx1"/>
                        </a:solidFill>
                        <a:effectLst/>
                        <a:latin typeface="Times New Roman"/>
                        <a:ea typeface="Times New Roman"/>
                      </a:endParaRPr>
                    </a:p>
                  </a:txBody>
                  <a:tcPr marL="49700" marR="49700" marT="0" marB="0" anchor="ctr">
                    <a:solidFill>
                      <a:schemeClr val="accent4">
                        <a:lumMod val="40000"/>
                        <a:lumOff val="60000"/>
                      </a:schemeClr>
                    </a:solidFill>
                  </a:tcPr>
                </a:tc>
                <a:tc>
                  <a:txBody>
                    <a:bodyPr/>
                    <a:lstStyle/>
                    <a:p>
                      <a:pPr algn="ctr">
                        <a:spcAft>
                          <a:spcPts val="0"/>
                        </a:spcAft>
                      </a:pPr>
                      <a:r>
                        <a:rPr lang="da-DK" sz="900" b="0" dirty="0">
                          <a:solidFill>
                            <a:schemeClr val="tx1"/>
                          </a:solidFill>
                          <a:effectLst/>
                        </a:rPr>
                        <a:t>Egenomsorg ~ 4 t</a:t>
                      </a:r>
                    </a:p>
                    <a:p>
                      <a:pPr algn="ctr">
                        <a:spcAft>
                          <a:spcPts val="0"/>
                        </a:spcAft>
                      </a:pPr>
                      <a:r>
                        <a:rPr lang="da-DK" sz="900" b="0" dirty="0">
                          <a:solidFill>
                            <a:schemeClr val="tx1"/>
                          </a:solidFill>
                          <a:effectLst/>
                        </a:rPr>
                        <a:t>Den gode Læge ~ 4 t</a:t>
                      </a:r>
                      <a:endParaRPr lang="da-DK" sz="900" b="0" dirty="0">
                        <a:solidFill>
                          <a:schemeClr val="tx1"/>
                        </a:solidFill>
                        <a:effectLst/>
                        <a:latin typeface="Times New Roman"/>
                        <a:ea typeface="Times New Roman"/>
                      </a:endParaRPr>
                    </a:p>
                  </a:txBody>
                  <a:tcPr marL="49700" marR="49700" marT="0" marB="0" anchor="ctr">
                    <a:solidFill>
                      <a:schemeClr val="accent4">
                        <a:lumMod val="40000"/>
                        <a:lumOff val="60000"/>
                      </a:schemeClr>
                    </a:solidFill>
                  </a:tcPr>
                </a:tc>
                <a:tc>
                  <a:txBody>
                    <a:bodyPr/>
                    <a:lstStyle/>
                    <a:p>
                      <a:pPr algn="ctr">
                        <a:spcAft>
                          <a:spcPts val="0"/>
                        </a:spcAft>
                      </a:pPr>
                      <a:r>
                        <a:rPr lang="da-DK" sz="900" b="0" dirty="0">
                          <a:solidFill>
                            <a:schemeClr val="tx1"/>
                          </a:solidFill>
                          <a:effectLst/>
                        </a:rPr>
                        <a:t>Autorisationsloven ~ 2 t</a:t>
                      </a:r>
                    </a:p>
                    <a:p>
                      <a:pPr algn="ctr">
                        <a:spcAft>
                          <a:spcPts val="0"/>
                        </a:spcAft>
                      </a:pPr>
                      <a:r>
                        <a:rPr lang="da-DK" sz="900" b="0" dirty="0">
                          <a:solidFill>
                            <a:schemeClr val="tx1"/>
                          </a:solidFill>
                          <a:effectLst/>
                        </a:rPr>
                        <a:t>Patientforsikring, klager og utilsigtede hændelser ~ 6 t</a:t>
                      </a:r>
                      <a:endParaRPr lang="da-DK" sz="900" b="0" dirty="0">
                        <a:solidFill>
                          <a:schemeClr val="tx1"/>
                        </a:solidFill>
                        <a:effectLst/>
                        <a:latin typeface="Times New Roman"/>
                        <a:ea typeface="Times New Roman"/>
                      </a:endParaRPr>
                    </a:p>
                  </a:txBody>
                  <a:tcPr marL="49700" marR="49700" marT="0" marB="0" anchor="ctr">
                    <a:solidFill>
                      <a:schemeClr val="accent4">
                        <a:lumMod val="40000"/>
                        <a:lumOff val="60000"/>
                      </a:schemeClr>
                    </a:solidFill>
                  </a:tcPr>
                </a:tc>
              </a:tr>
            </a:tbl>
          </a:graphicData>
        </a:graphic>
      </p:graphicFrame>
      <p:sp>
        <p:nvSpPr>
          <p:cNvPr id="4" name="Pladsholder til diasnummer 3"/>
          <p:cNvSpPr>
            <a:spLocks noGrp="1"/>
          </p:cNvSpPr>
          <p:nvPr>
            <p:ph type="sldNum" sz="quarter" idx="12"/>
          </p:nvPr>
        </p:nvSpPr>
        <p:spPr/>
        <p:txBody>
          <a:bodyPr/>
          <a:lstStyle/>
          <a:p>
            <a:fld id="{4A778A20-C4FB-4A5D-BA56-B6F7BCAF0113}" type="slidenum">
              <a:rPr lang="da-DK" smtClean="0"/>
              <a:pPr/>
              <a:t>4</a:t>
            </a:fld>
            <a:endParaRPr lang="da-DK" dirty="0"/>
          </a:p>
        </p:txBody>
      </p:sp>
    </p:spTree>
    <p:extLst>
      <p:ext uri="{BB962C8B-B14F-4D97-AF65-F5344CB8AC3E}">
        <p14:creationId xmlns:p14="http://schemas.microsoft.com/office/powerpoint/2010/main" val="204140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13FF094-20C4-403D-864D-9E59AE1A2C16}" type="slidenum">
              <a:rPr lang="da-DK" smtClean="0"/>
              <a:pPr/>
              <a:t>5</a:t>
            </a:fld>
            <a:endParaRPr lang="da-DK" dirty="0"/>
          </a:p>
        </p:txBody>
      </p:sp>
      <p:graphicFrame>
        <p:nvGraphicFramePr>
          <p:cNvPr id="4" name="Tabel 3"/>
          <p:cNvGraphicFramePr>
            <a:graphicFrameLocks noGrp="1"/>
          </p:cNvGraphicFramePr>
          <p:nvPr>
            <p:extLst>
              <p:ext uri="{D42A27DB-BD31-4B8C-83A1-F6EECF244321}">
                <p14:modId xmlns:p14="http://schemas.microsoft.com/office/powerpoint/2010/main" val="608819184"/>
              </p:ext>
            </p:extLst>
          </p:nvPr>
        </p:nvGraphicFramePr>
        <p:xfrm>
          <a:off x="899592" y="1916831"/>
          <a:ext cx="7728520" cy="4130821"/>
        </p:xfrm>
        <a:graphic>
          <a:graphicData uri="http://schemas.openxmlformats.org/drawingml/2006/table">
            <a:tbl>
              <a:tblPr firstRow="1" bandRow="1">
                <a:tableStyleId>{5C22544A-7EE6-4342-B048-85BDC9FD1C3A}</a:tableStyleId>
              </a:tblPr>
              <a:tblGrid>
                <a:gridCol w="2376264"/>
                <a:gridCol w="5352256"/>
              </a:tblGrid>
              <a:tr h="648073">
                <a:tc>
                  <a:txBody>
                    <a:bodyPr/>
                    <a:lstStyle/>
                    <a:p>
                      <a:r>
                        <a:rPr lang="da-DK" dirty="0" smtClean="0"/>
                        <a:t>Semester</a:t>
                      </a:r>
                      <a:endParaRPr lang="da-DK" dirty="0"/>
                    </a:p>
                  </a:txBody>
                  <a:tcPr/>
                </a:tc>
                <a:tc>
                  <a:txBody>
                    <a:bodyPr/>
                    <a:lstStyle/>
                    <a:p>
                      <a:r>
                        <a:rPr lang="da-DK" dirty="0" smtClean="0"/>
                        <a:t>Almen Medicin</a:t>
                      </a:r>
                      <a:r>
                        <a:rPr lang="da-DK" baseline="0" dirty="0" smtClean="0"/>
                        <a:t> </a:t>
                      </a:r>
                    </a:p>
                  </a:txBody>
                  <a:tcPr/>
                </a:tc>
              </a:tr>
              <a:tr h="5208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dirty="0" smtClean="0"/>
                        <a:t>1.Inflammation</a:t>
                      </a:r>
                      <a:endParaRPr lang="da-DK" dirty="0"/>
                    </a:p>
                  </a:txBody>
                  <a:tcPr/>
                </a:tc>
                <a:tc>
                  <a:txBody>
                    <a:bodyPr/>
                    <a:lstStyle/>
                    <a:p>
                      <a:r>
                        <a:rPr lang="da-DK" b="1" dirty="0" smtClean="0">
                          <a:solidFill>
                            <a:srgbClr val="C00000"/>
                          </a:solidFill>
                        </a:rPr>
                        <a:t>Forelæsninger</a:t>
                      </a:r>
                      <a:r>
                        <a:rPr lang="da-DK" b="1" baseline="0" dirty="0" smtClean="0">
                          <a:solidFill>
                            <a:srgbClr val="C00000"/>
                          </a:solidFill>
                        </a:rPr>
                        <a:t> + symposier +</a:t>
                      </a:r>
                      <a:r>
                        <a:rPr lang="da-DK" b="1" baseline="0" dirty="0" err="1" smtClean="0">
                          <a:solidFill>
                            <a:srgbClr val="C00000"/>
                          </a:solidFill>
                        </a:rPr>
                        <a:t>caseundervisning</a:t>
                      </a:r>
                      <a:endParaRPr lang="da-DK" b="1" baseline="0" dirty="0" smtClean="0">
                        <a:solidFill>
                          <a:srgbClr val="C00000"/>
                        </a:solidFill>
                      </a:endParaRPr>
                    </a:p>
                  </a:txBody>
                  <a:tcPr/>
                </a:tc>
              </a:tr>
              <a:tr h="520836">
                <a:tc>
                  <a:txBody>
                    <a:bodyPr/>
                    <a:lstStyle/>
                    <a:p>
                      <a:r>
                        <a:rPr lang="da-DK" dirty="0" smtClean="0"/>
                        <a:t>2. Ab</a:t>
                      </a:r>
                      <a:r>
                        <a:rPr lang="da-DK" baseline="0" dirty="0" smtClean="0"/>
                        <a:t>domen</a:t>
                      </a:r>
                      <a:endParaRPr lang="da-DK" dirty="0"/>
                    </a:p>
                  </a:txBody>
                  <a:tcPr/>
                </a:tc>
                <a:tc>
                  <a:txBody>
                    <a:bodyPr/>
                    <a:lstStyle/>
                    <a:p>
                      <a:r>
                        <a:rPr lang="da-DK" b="1" dirty="0" smtClean="0">
                          <a:solidFill>
                            <a:srgbClr val="C00000"/>
                          </a:solidFill>
                        </a:rPr>
                        <a:t>Symposier +</a:t>
                      </a:r>
                      <a:r>
                        <a:rPr lang="da-DK" b="1" baseline="0" dirty="0" smtClean="0">
                          <a:solidFill>
                            <a:srgbClr val="C00000"/>
                          </a:solidFill>
                        </a:rPr>
                        <a:t> </a:t>
                      </a:r>
                      <a:r>
                        <a:rPr lang="da-DK" b="1" baseline="0" dirty="0" err="1" smtClean="0">
                          <a:solidFill>
                            <a:srgbClr val="C00000"/>
                          </a:solidFill>
                        </a:rPr>
                        <a:t>caseundervisning</a:t>
                      </a:r>
                      <a:endParaRPr lang="da-DK" b="1" baseline="0" dirty="0" smtClean="0">
                        <a:solidFill>
                          <a:srgbClr val="C00000"/>
                        </a:solidFill>
                      </a:endParaRPr>
                    </a:p>
                  </a:txBody>
                  <a:tcPr/>
                </a:tc>
              </a:tr>
              <a:tr h="520836">
                <a:tc>
                  <a:txBody>
                    <a:bodyPr/>
                    <a:lstStyle/>
                    <a:p>
                      <a:r>
                        <a:rPr lang="da-DK" dirty="0" smtClean="0"/>
                        <a:t>3. Hjerte-kar-lunger</a:t>
                      </a:r>
                      <a:endParaRPr lang="da-DK" dirty="0"/>
                    </a:p>
                  </a:txBody>
                  <a:tcPr/>
                </a:tc>
                <a:tc>
                  <a:txBody>
                    <a:bodyPr/>
                    <a:lstStyle/>
                    <a:p>
                      <a:r>
                        <a:rPr lang="da-DK" b="1" dirty="0" smtClean="0">
                          <a:solidFill>
                            <a:srgbClr val="C00000"/>
                          </a:solidFill>
                        </a:rPr>
                        <a:t>Forelæsninger</a:t>
                      </a:r>
                      <a:endParaRPr lang="da-DK" b="1" dirty="0">
                        <a:solidFill>
                          <a:srgbClr val="C00000"/>
                        </a:solidFill>
                      </a:endParaRPr>
                    </a:p>
                  </a:txBody>
                  <a:tcPr/>
                </a:tc>
              </a:tr>
              <a:tr h="520836">
                <a:tc>
                  <a:txBody>
                    <a:bodyPr/>
                    <a:lstStyle/>
                    <a:p>
                      <a:r>
                        <a:rPr lang="da-DK" dirty="0" smtClean="0"/>
                        <a:t>4. Hoved</a:t>
                      </a:r>
                      <a:r>
                        <a:rPr lang="da-DK" baseline="0" dirty="0" smtClean="0"/>
                        <a:t> – </a:t>
                      </a:r>
                      <a:r>
                        <a:rPr lang="da-DK" baseline="0" dirty="0" err="1" smtClean="0"/>
                        <a:t>neuro</a:t>
                      </a:r>
                      <a:r>
                        <a:rPr lang="da-DK" baseline="0" dirty="0" smtClean="0"/>
                        <a:t>-psykiatri</a:t>
                      </a:r>
                      <a:endParaRPr lang="da-DK" dirty="0"/>
                    </a:p>
                  </a:txBody>
                  <a:tcPr/>
                </a:tc>
                <a:tc>
                  <a:txBody>
                    <a:bodyPr/>
                    <a:lstStyle/>
                    <a:p>
                      <a:r>
                        <a:rPr lang="da-DK" b="1" baseline="0" dirty="0" smtClean="0">
                          <a:solidFill>
                            <a:srgbClr val="C00000"/>
                          </a:solidFill>
                        </a:rPr>
                        <a:t>symposier</a:t>
                      </a:r>
                      <a:endParaRPr lang="da-DK" b="1" dirty="0">
                        <a:solidFill>
                          <a:srgbClr val="C00000"/>
                        </a:solidFill>
                      </a:endParaRPr>
                    </a:p>
                  </a:txBody>
                  <a:tcPr/>
                </a:tc>
              </a:tr>
              <a:tr h="520836">
                <a:tc>
                  <a:txBody>
                    <a:bodyPr/>
                    <a:lstStyle/>
                    <a:p>
                      <a:r>
                        <a:rPr lang="da-DK" dirty="0" smtClean="0"/>
                        <a:t>5. Familie og samfund</a:t>
                      </a:r>
                      <a:endParaRPr lang="da-DK"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b="1" baseline="0" dirty="0" smtClean="0">
                          <a:solidFill>
                            <a:srgbClr val="C00000"/>
                          </a:solidFill>
                        </a:rPr>
                        <a:t>symposier</a:t>
                      </a:r>
                      <a:endParaRPr lang="da-DK" b="1" dirty="0">
                        <a:solidFill>
                          <a:srgbClr val="C00000"/>
                        </a:solidFill>
                      </a:endParaRPr>
                    </a:p>
                  </a:txBody>
                  <a:tcPr/>
                </a:tc>
              </a:tr>
              <a:tr h="520836">
                <a:tc>
                  <a:txBody>
                    <a:bodyPr/>
                    <a:lstStyle/>
                    <a:p>
                      <a:r>
                        <a:rPr lang="da-DK" dirty="0" smtClean="0"/>
                        <a:t>6. Akut Kronisk</a:t>
                      </a:r>
                      <a:endParaRPr lang="da-DK" dirty="0"/>
                    </a:p>
                  </a:txBody>
                  <a:tcPr/>
                </a:tc>
                <a:tc>
                  <a:txBody>
                    <a:bodyPr/>
                    <a:lstStyle/>
                    <a:p>
                      <a:r>
                        <a:rPr lang="da-DK" b="1" dirty="0" smtClean="0">
                          <a:solidFill>
                            <a:srgbClr val="C00000"/>
                          </a:solidFill>
                        </a:rPr>
                        <a:t>Symposier</a:t>
                      </a:r>
                    </a:p>
                    <a:p>
                      <a:r>
                        <a:rPr lang="da-DK" b="1" dirty="0" smtClean="0">
                          <a:solidFill>
                            <a:srgbClr val="C00000"/>
                          </a:solidFill>
                        </a:rPr>
                        <a:t>3 ugers kursus </a:t>
                      </a:r>
                      <a:r>
                        <a:rPr lang="da-DK" b="1" baseline="0" dirty="0" smtClean="0">
                          <a:solidFill>
                            <a:srgbClr val="C00000"/>
                          </a:solidFill>
                        </a:rPr>
                        <a:t>med 10 dage i almen praksis</a:t>
                      </a:r>
                      <a:endParaRPr lang="da-DK" b="1" dirty="0">
                        <a:solidFill>
                          <a:srgbClr val="C00000"/>
                        </a:solidFill>
                      </a:endParaRPr>
                    </a:p>
                  </a:txBody>
                  <a:tcPr/>
                </a:tc>
              </a:tr>
            </a:tbl>
          </a:graphicData>
        </a:graphic>
      </p:graphicFrame>
      <p:sp>
        <p:nvSpPr>
          <p:cNvPr id="6" name="Tekstboks 5"/>
          <p:cNvSpPr txBox="1"/>
          <p:nvPr/>
        </p:nvSpPr>
        <p:spPr>
          <a:xfrm>
            <a:off x="899592" y="836712"/>
            <a:ext cx="7704856" cy="369332"/>
          </a:xfrm>
          <a:prstGeom prst="rect">
            <a:avLst/>
          </a:prstGeom>
          <a:noFill/>
        </p:spPr>
        <p:txBody>
          <a:bodyPr wrap="square" rtlCol="0">
            <a:spAutoFit/>
          </a:bodyPr>
          <a:lstStyle/>
          <a:p>
            <a:r>
              <a:rPr lang="da-DK" dirty="0" smtClean="0"/>
              <a:t>Hvor møder den studerende Almen medicin på kandidatdelen?</a:t>
            </a:r>
            <a:endParaRPr lang="da-DK" dirty="0"/>
          </a:p>
        </p:txBody>
      </p:sp>
    </p:spTree>
    <p:extLst>
      <p:ext uri="{BB962C8B-B14F-4D97-AF65-F5344CB8AC3E}">
        <p14:creationId xmlns:p14="http://schemas.microsoft.com/office/powerpoint/2010/main" val="38788749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13FF094-20C4-403D-864D-9E59AE1A2C16}" type="slidenum">
              <a:rPr lang="da-DK" smtClean="0"/>
              <a:pPr/>
              <a:t>6</a:t>
            </a:fld>
            <a:endParaRPr lang="da-DK" dirty="0"/>
          </a:p>
        </p:txBody>
      </p:sp>
      <p:sp>
        <p:nvSpPr>
          <p:cNvPr id="6" name="Tekstboks 5"/>
          <p:cNvSpPr txBox="1"/>
          <p:nvPr/>
        </p:nvSpPr>
        <p:spPr>
          <a:xfrm>
            <a:off x="899592" y="836712"/>
            <a:ext cx="7704856" cy="369332"/>
          </a:xfrm>
          <a:prstGeom prst="rect">
            <a:avLst/>
          </a:prstGeom>
          <a:noFill/>
        </p:spPr>
        <p:txBody>
          <a:bodyPr wrap="square" rtlCol="0">
            <a:spAutoFit/>
          </a:bodyPr>
          <a:lstStyle/>
          <a:p>
            <a:r>
              <a:rPr lang="da-DK" dirty="0" smtClean="0"/>
              <a:t>3 uger klinisk ophold i almen praksis</a:t>
            </a:r>
            <a:endParaRPr lang="da-DK" dirty="0"/>
          </a:p>
        </p:txBody>
      </p:sp>
      <p:graphicFrame>
        <p:nvGraphicFramePr>
          <p:cNvPr id="5" name="Tabel 4"/>
          <p:cNvGraphicFramePr>
            <a:graphicFrameLocks noGrp="1"/>
          </p:cNvGraphicFramePr>
          <p:nvPr>
            <p:extLst>
              <p:ext uri="{D42A27DB-BD31-4B8C-83A1-F6EECF244321}">
                <p14:modId xmlns:p14="http://schemas.microsoft.com/office/powerpoint/2010/main" val="2386587435"/>
              </p:ext>
            </p:extLst>
          </p:nvPr>
        </p:nvGraphicFramePr>
        <p:xfrm>
          <a:off x="971600" y="1628800"/>
          <a:ext cx="7416824" cy="1095352"/>
        </p:xfrm>
        <a:graphic>
          <a:graphicData uri="http://schemas.openxmlformats.org/drawingml/2006/table">
            <a:tbl>
              <a:tblPr/>
              <a:tblGrid>
                <a:gridCol w="1080120"/>
                <a:gridCol w="1224136"/>
                <a:gridCol w="1228742"/>
                <a:gridCol w="1246603"/>
                <a:gridCol w="1246603"/>
                <a:gridCol w="1390620"/>
              </a:tblGrid>
              <a:tr h="352424">
                <a:tc>
                  <a:txBody>
                    <a:bodyPr/>
                    <a:lstStyle/>
                    <a:p>
                      <a:pPr>
                        <a:lnSpc>
                          <a:spcPct val="115000"/>
                        </a:lnSpc>
                        <a:spcAft>
                          <a:spcPts val="0"/>
                        </a:spcAft>
                      </a:pPr>
                      <a:r>
                        <a:rPr lang="da-DK" sz="1600" b="1" dirty="0">
                          <a:latin typeface="Calibri"/>
                          <a:ea typeface="Calibri"/>
                          <a:cs typeface="Times New Roman"/>
                        </a:rPr>
                        <a:t>Uge 1 </a:t>
                      </a:r>
                      <a:endParaRPr lang="da-DK" sz="1600" dirty="0">
                        <a:latin typeface="Calibri"/>
                        <a:ea typeface="Calibri"/>
                        <a:cs typeface="Times New Roman"/>
                      </a:endParaRP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dirty="0">
                          <a:latin typeface="Calibri"/>
                          <a:ea typeface="Calibri"/>
                          <a:cs typeface="Times New Roman"/>
                        </a:rPr>
                        <a:t>Mandag</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dirty="0">
                          <a:latin typeface="Calibri"/>
                          <a:ea typeface="Calibri"/>
                          <a:cs typeface="Times New Roman"/>
                        </a:rPr>
                        <a:t>Tirsdag</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dirty="0">
                          <a:latin typeface="Calibri"/>
                          <a:ea typeface="Calibri"/>
                          <a:cs typeface="Times New Roman"/>
                        </a:rPr>
                        <a:t>Onsdag</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dirty="0">
                          <a:latin typeface="Calibri"/>
                          <a:ea typeface="Calibri"/>
                          <a:cs typeface="Times New Roman"/>
                        </a:rPr>
                        <a:t>Torsdag</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dirty="0">
                          <a:latin typeface="Calibri"/>
                          <a:ea typeface="Calibri"/>
                          <a:cs typeface="Times New Roman"/>
                        </a:rPr>
                        <a:t>Fredag</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656">
                <a:tc>
                  <a:txBody>
                    <a:bodyPr/>
                    <a:lstStyle/>
                    <a:p>
                      <a:pPr>
                        <a:lnSpc>
                          <a:spcPct val="115000"/>
                        </a:lnSpc>
                        <a:spcAft>
                          <a:spcPts val="0"/>
                        </a:spcAft>
                      </a:pPr>
                      <a:r>
                        <a:rPr lang="da-DK" sz="1600" dirty="0">
                          <a:latin typeface="Calibri"/>
                          <a:ea typeface="Calibri"/>
                          <a:cs typeface="Times New Roman"/>
                        </a:rPr>
                        <a:t>8-12</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dirty="0">
                          <a:latin typeface="Calibri"/>
                          <a:ea typeface="Calibri"/>
                          <a:cs typeface="Times New Roman"/>
                        </a:rPr>
                        <a:t>introduktion</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b="1" dirty="0">
                          <a:latin typeface="Calibri"/>
                          <a:ea typeface="Calibri"/>
                          <a:cs typeface="Times New Roman"/>
                        </a:rPr>
                        <a:t>praksis</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b="1" dirty="0">
                          <a:latin typeface="Calibri"/>
                          <a:ea typeface="Calibri"/>
                          <a:cs typeface="Times New Roman"/>
                        </a:rPr>
                        <a:t>praksis</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b="1" dirty="0">
                          <a:latin typeface="Calibri"/>
                          <a:ea typeface="Calibri"/>
                          <a:cs typeface="Times New Roman"/>
                        </a:rPr>
                        <a:t>praksis</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dirty="0">
                          <a:latin typeface="Calibri"/>
                          <a:ea typeface="Calibri"/>
                          <a:cs typeface="Times New Roman"/>
                        </a:rPr>
                        <a:t>symposium</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272">
                <a:tc>
                  <a:txBody>
                    <a:bodyPr/>
                    <a:lstStyle/>
                    <a:p>
                      <a:pPr>
                        <a:lnSpc>
                          <a:spcPct val="115000"/>
                        </a:lnSpc>
                        <a:spcAft>
                          <a:spcPts val="0"/>
                        </a:spcAft>
                      </a:pPr>
                      <a:r>
                        <a:rPr lang="da-DK" sz="1600" dirty="0">
                          <a:latin typeface="Calibri"/>
                          <a:ea typeface="Calibri"/>
                          <a:cs typeface="Times New Roman"/>
                        </a:rPr>
                        <a:t>12-15</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dirty="0">
                          <a:latin typeface="Calibri"/>
                          <a:ea typeface="Calibri"/>
                          <a:cs typeface="Times New Roman"/>
                        </a:rPr>
                        <a:t>teori</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b="1" dirty="0">
                          <a:latin typeface="Calibri"/>
                          <a:ea typeface="Calibri"/>
                          <a:cs typeface="Times New Roman"/>
                        </a:rPr>
                        <a:t>praksis</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b="1" dirty="0">
                          <a:latin typeface="Calibri"/>
                          <a:ea typeface="Calibri"/>
                          <a:cs typeface="Times New Roman"/>
                        </a:rPr>
                        <a:t>praksis</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b="1" dirty="0">
                          <a:latin typeface="Calibri"/>
                          <a:ea typeface="Calibri"/>
                          <a:cs typeface="Times New Roman"/>
                        </a:rPr>
                        <a:t>praksis</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dirty="0" smtClean="0">
                          <a:latin typeface="Calibri"/>
                          <a:ea typeface="Calibri"/>
                          <a:cs typeface="Times New Roman"/>
                        </a:rPr>
                        <a:t>supervision</a:t>
                      </a:r>
                      <a:endParaRPr lang="da-DK" sz="1600" dirty="0">
                        <a:latin typeface="Calibri"/>
                        <a:ea typeface="Calibri"/>
                        <a:cs typeface="Times New Roman"/>
                      </a:endParaRP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49" name="Rectangle 1"/>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a-DK"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9" name="Tabel 8"/>
          <p:cNvGraphicFramePr>
            <a:graphicFrameLocks noGrp="1"/>
          </p:cNvGraphicFramePr>
          <p:nvPr>
            <p:extLst>
              <p:ext uri="{D42A27DB-BD31-4B8C-83A1-F6EECF244321}">
                <p14:modId xmlns:p14="http://schemas.microsoft.com/office/powerpoint/2010/main" val="2654316420"/>
              </p:ext>
            </p:extLst>
          </p:nvPr>
        </p:nvGraphicFramePr>
        <p:xfrm>
          <a:off x="971600" y="2996952"/>
          <a:ext cx="7488832" cy="983025"/>
        </p:xfrm>
        <a:graphic>
          <a:graphicData uri="http://schemas.openxmlformats.org/drawingml/2006/table">
            <a:tbl>
              <a:tblPr/>
              <a:tblGrid>
                <a:gridCol w="1080120"/>
                <a:gridCol w="1224136"/>
                <a:gridCol w="1224136"/>
                <a:gridCol w="1224136"/>
                <a:gridCol w="1296144"/>
                <a:gridCol w="1440160"/>
              </a:tblGrid>
              <a:tr h="161487">
                <a:tc>
                  <a:txBody>
                    <a:bodyPr/>
                    <a:lstStyle/>
                    <a:p>
                      <a:pPr>
                        <a:lnSpc>
                          <a:spcPct val="115000"/>
                        </a:lnSpc>
                        <a:spcAft>
                          <a:spcPts val="0"/>
                        </a:spcAft>
                      </a:pPr>
                      <a:r>
                        <a:rPr lang="da-DK" sz="1600" b="1" dirty="0">
                          <a:latin typeface="Calibri"/>
                          <a:ea typeface="Calibri"/>
                          <a:cs typeface="Times New Roman"/>
                        </a:rPr>
                        <a:t>Uge 2 </a:t>
                      </a:r>
                      <a:endParaRPr lang="da-DK" sz="1600" dirty="0">
                        <a:latin typeface="Calibri"/>
                        <a:ea typeface="Calibri"/>
                        <a:cs typeface="Times New Roman"/>
                      </a:endParaRP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dirty="0">
                          <a:latin typeface="Calibri"/>
                          <a:ea typeface="Calibri"/>
                          <a:cs typeface="Times New Roman"/>
                        </a:rPr>
                        <a:t>Mandag</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dirty="0">
                          <a:latin typeface="Calibri"/>
                          <a:ea typeface="Calibri"/>
                          <a:cs typeface="Times New Roman"/>
                        </a:rPr>
                        <a:t>Tirsdag</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dirty="0">
                          <a:latin typeface="Calibri"/>
                          <a:ea typeface="Calibri"/>
                          <a:cs typeface="Times New Roman"/>
                        </a:rPr>
                        <a:t>Onsdag</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dirty="0">
                          <a:latin typeface="Calibri"/>
                          <a:ea typeface="Calibri"/>
                          <a:cs typeface="Times New Roman"/>
                        </a:rPr>
                        <a:t>Torsdag</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dirty="0">
                          <a:latin typeface="Calibri"/>
                          <a:ea typeface="Calibri"/>
                          <a:cs typeface="Times New Roman"/>
                        </a:rPr>
                        <a:t>Fredag</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569">
                <a:tc>
                  <a:txBody>
                    <a:bodyPr/>
                    <a:lstStyle/>
                    <a:p>
                      <a:pPr>
                        <a:lnSpc>
                          <a:spcPct val="115000"/>
                        </a:lnSpc>
                        <a:spcAft>
                          <a:spcPts val="0"/>
                        </a:spcAft>
                      </a:pPr>
                      <a:r>
                        <a:rPr lang="da-DK" sz="1600" dirty="0">
                          <a:latin typeface="Calibri"/>
                          <a:ea typeface="Calibri"/>
                          <a:cs typeface="Times New Roman"/>
                        </a:rPr>
                        <a:t>8-12</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b="1" dirty="0">
                          <a:latin typeface="Calibri"/>
                          <a:ea typeface="Calibri"/>
                          <a:cs typeface="Times New Roman"/>
                        </a:rPr>
                        <a:t>praksis</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b="1" dirty="0">
                          <a:latin typeface="Calibri"/>
                          <a:ea typeface="Calibri"/>
                          <a:cs typeface="Times New Roman"/>
                        </a:rPr>
                        <a:t>praksis</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b="1" dirty="0">
                          <a:latin typeface="Calibri"/>
                          <a:ea typeface="Calibri"/>
                          <a:cs typeface="Times New Roman"/>
                        </a:rPr>
                        <a:t>praksis</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b="1" dirty="0">
                          <a:latin typeface="Calibri"/>
                          <a:ea typeface="Calibri"/>
                          <a:cs typeface="Times New Roman"/>
                        </a:rPr>
                        <a:t>praksis</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dirty="0">
                          <a:latin typeface="Calibri"/>
                          <a:ea typeface="Calibri"/>
                          <a:cs typeface="Times New Roman"/>
                        </a:rPr>
                        <a:t>symposium</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lnSpc>
                          <a:spcPct val="115000"/>
                        </a:lnSpc>
                        <a:spcAft>
                          <a:spcPts val="0"/>
                        </a:spcAft>
                      </a:pPr>
                      <a:r>
                        <a:rPr lang="da-DK" sz="1600" dirty="0">
                          <a:latin typeface="Calibri"/>
                          <a:ea typeface="Calibri"/>
                          <a:cs typeface="Times New Roman"/>
                        </a:rPr>
                        <a:t>12-15</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b="1" smtClean="0">
                          <a:latin typeface="Calibri"/>
                          <a:ea typeface="Calibri"/>
                          <a:cs typeface="Times New Roman"/>
                        </a:rPr>
                        <a:t>praksis</a:t>
                      </a:r>
                      <a:endParaRPr lang="da-DK" sz="1600" b="1" dirty="0">
                        <a:latin typeface="Calibri"/>
                        <a:ea typeface="Calibri"/>
                        <a:cs typeface="Times New Roman"/>
                      </a:endParaRP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b="1" dirty="0">
                          <a:latin typeface="Calibri"/>
                          <a:ea typeface="Calibri"/>
                          <a:cs typeface="Times New Roman"/>
                        </a:rPr>
                        <a:t>Praksis</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b="1" dirty="0">
                          <a:latin typeface="Calibri"/>
                          <a:ea typeface="Calibri"/>
                          <a:cs typeface="Times New Roman"/>
                        </a:rPr>
                        <a:t>praksis</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b="1" dirty="0">
                          <a:latin typeface="Calibri"/>
                          <a:ea typeface="Calibri"/>
                          <a:cs typeface="Times New Roman"/>
                        </a:rPr>
                        <a:t>praksis</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dirty="0" smtClean="0">
                          <a:latin typeface="Calibri"/>
                          <a:ea typeface="Calibri"/>
                          <a:cs typeface="Times New Roman"/>
                        </a:rPr>
                        <a:t>supervision</a:t>
                      </a:r>
                      <a:endParaRPr lang="da-DK" sz="1600" dirty="0">
                        <a:latin typeface="Calibri"/>
                        <a:ea typeface="Calibri"/>
                        <a:cs typeface="Times New Roman"/>
                      </a:endParaRP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0" name="Tabel 9"/>
          <p:cNvGraphicFramePr>
            <a:graphicFrameLocks noGrp="1"/>
          </p:cNvGraphicFramePr>
          <p:nvPr>
            <p:extLst>
              <p:ext uri="{D42A27DB-BD31-4B8C-83A1-F6EECF244321}">
                <p14:modId xmlns:p14="http://schemas.microsoft.com/office/powerpoint/2010/main" val="2018695192"/>
              </p:ext>
            </p:extLst>
          </p:nvPr>
        </p:nvGraphicFramePr>
        <p:xfrm>
          <a:off x="971600" y="4149080"/>
          <a:ext cx="7488834" cy="1125328"/>
        </p:xfrm>
        <a:graphic>
          <a:graphicData uri="http://schemas.openxmlformats.org/drawingml/2006/table">
            <a:tbl>
              <a:tblPr/>
              <a:tblGrid>
                <a:gridCol w="1080120"/>
                <a:gridCol w="1296144"/>
                <a:gridCol w="1152128"/>
                <a:gridCol w="1296144"/>
                <a:gridCol w="1296144"/>
                <a:gridCol w="1368154"/>
              </a:tblGrid>
              <a:tr h="360040">
                <a:tc>
                  <a:txBody>
                    <a:bodyPr/>
                    <a:lstStyle/>
                    <a:p>
                      <a:pPr>
                        <a:lnSpc>
                          <a:spcPct val="115000"/>
                        </a:lnSpc>
                        <a:spcAft>
                          <a:spcPts val="0"/>
                        </a:spcAft>
                      </a:pPr>
                      <a:r>
                        <a:rPr lang="da-DK" sz="1600" b="1" dirty="0">
                          <a:latin typeface="Calibri"/>
                          <a:ea typeface="Calibri"/>
                          <a:cs typeface="Times New Roman"/>
                        </a:rPr>
                        <a:t>Uge 3</a:t>
                      </a:r>
                      <a:endParaRPr lang="da-DK" sz="1600" dirty="0">
                        <a:latin typeface="Calibri"/>
                        <a:ea typeface="Calibri"/>
                        <a:cs typeface="Times New Roman"/>
                      </a:endParaRP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dirty="0">
                          <a:latin typeface="Calibri"/>
                          <a:ea typeface="Calibri"/>
                          <a:cs typeface="Times New Roman"/>
                        </a:rPr>
                        <a:t>Mandag</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dirty="0">
                          <a:latin typeface="Calibri"/>
                          <a:ea typeface="Calibri"/>
                          <a:cs typeface="Times New Roman"/>
                        </a:rPr>
                        <a:t>Tirsdag</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dirty="0">
                          <a:latin typeface="Calibri"/>
                          <a:ea typeface="Calibri"/>
                          <a:cs typeface="Times New Roman"/>
                        </a:rPr>
                        <a:t>Onsdag</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dirty="0">
                          <a:latin typeface="Calibri"/>
                          <a:ea typeface="Calibri"/>
                          <a:cs typeface="Times New Roman"/>
                        </a:rPr>
                        <a:t>Torsdag</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dirty="0">
                          <a:latin typeface="Calibri"/>
                          <a:ea typeface="Calibri"/>
                          <a:cs typeface="Times New Roman"/>
                        </a:rPr>
                        <a:t>Fredag</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240">
                <a:tc>
                  <a:txBody>
                    <a:bodyPr/>
                    <a:lstStyle/>
                    <a:p>
                      <a:pPr>
                        <a:lnSpc>
                          <a:spcPct val="115000"/>
                        </a:lnSpc>
                        <a:spcAft>
                          <a:spcPts val="0"/>
                        </a:spcAft>
                      </a:pPr>
                      <a:r>
                        <a:rPr lang="da-DK" sz="1600" dirty="0">
                          <a:latin typeface="Calibri"/>
                          <a:ea typeface="Calibri"/>
                          <a:cs typeface="Times New Roman"/>
                        </a:rPr>
                        <a:t>8-12</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dirty="0">
                          <a:latin typeface="Calibri"/>
                          <a:ea typeface="Calibri"/>
                          <a:cs typeface="Times New Roman"/>
                        </a:rPr>
                        <a:t>teori</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b="1" dirty="0">
                          <a:latin typeface="Calibri"/>
                          <a:ea typeface="Calibri"/>
                          <a:cs typeface="Times New Roman"/>
                        </a:rPr>
                        <a:t>praksis</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b="1" dirty="0">
                          <a:latin typeface="Calibri"/>
                          <a:ea typeface="Calibri"/>
                          <a:cs typeface="Times New Roman"/>
                        </a:rPr>
                        <a:t>praksis</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b="1" dirty="0">
                          <a:latin typeface="Calibri"/>
                          <a:ea typeface="Calibri"/>
                          <a:cs typeface="Times New Roman"/>
                        </a:rPr>
                        <a:t>praksis</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dirty="0" smtClean="0">
                          <a:latin typeface="Calibri"/>
                          <a:ea typeface="Calibri"/>
                          <a:cs typeface="Times New Roman"/>
                        </a:rPr>
                        <a:t>symposium</a:t>
                      </a:r>
                      <a:endParaRPr lang="da-DK" sz="1600" dirty="0">
                        <a:latin typeface="Calibri"/>
                        <a:ea typeface="Calibri"/>
                        <a:cs typeface="Times New Roman"/>
                      </a:endParaRP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048">
                <a:tc>
                  <a:txBody>
                    <a:bodyPr/>
                    <a:lstStyle/>
                    <a:p>
                      <a:pPr>
                        <a:lnSpc>
                          <a:spcPct val="115000"/>
                        </a:lnSpc>
                        <a:spcAft>
                          <a:spcPts val="0"/>
                        </a:spcAft>
                      </a:pPr>
                      <a:r>
                        <a:rPr lang="da-DK" sz="1600" dirty="0">
                          <a:latin typeface="Calibri"/>
                          <a:ea typeface="Calibri"/>
                          <a:cs typeface="Times New Roman"/>
                        </a:rPr>
                        <a:t>12-15</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dirty="0" smtClean="0">
                          <a:latin typeface="Calibri"/>
                          <a:ea typeface="Calibri"/>
                          <a:cs typeface="Times New Roman"/>
                        </a:rPr>
                        <a:t>supervision</a:t>
                      </a:r>
                      <a:endParaRPr lang="da-DK" sz="1600" dirty="0">
                        <a:latin typeface="Calibri"/>
                        <a:ea typeface="Calibri"/>
                        <a:cs typeface="Times New Roman"/>
                      </a:endParaRP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b="1" dirty="0">
                          <a:latin typeface="Calibri"/>
                          <a:ea typeface="Calibri"/>
                          <a:cs typeface="Times New Roman"/>
                        </a:rPr>
                        <a:t>praksis</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b="1" dirty="0">
                          <a:latin typeface="Calibri"/>
                          <a:ea typeface="Calibri"/>
                          <a:cs typeface="Times New Roman"/>
                        </a:rPr>
                        <a:t>praksis</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b="1" dirty="0">
                          <a:latin typeface="Calibri"/>
                          <a:ea typeface="Calibri"/>
                          <a:cs typeface="Times New Roman"/>
                        </a:rPr>
                        <a:t>praksis</a:t>
                      </a: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a-DK" sz="1600" dirty="0">
                          <a:latin typeface="Calibri"/>
                          <a:ea typeface="Calibri"/>
                          <a:cs typeface="Times New Roman"/>
                        </a:rPr>
                        <a:t> </a:t>
                      </a:r>
                      <a:r>
                        <a:rPr lang="da-DK" sz="1600" dirty="0" smtClean="0">
                          <a:latin typeface="Calibri"/>
                          <a:ea typeface="Calibri"/>
                          <a:cs typeface="Times New Roman"/>
                        </a:rPr>
                        <a:t>evaluering</a:t>
                      </a:r>
                      <a:endParaRPr lang="da-DK" sz="1600" dirty="0">
                        <a:latin typeface="Calibri"/>
                        <a:ea typeface="Calibri"/>
                        <a:cs typeface="Times New Roman"/>
                      </a:endParaRPr>
                    </a:p>
                  </a:txBody>
                  <a:tcPr marL="48495" marR="484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990312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el">
  <a:themeElements>
    <a:clrScheme name="Essentie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e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e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1743</TotalTime>
  <Words>828</Words>
  <Application>Microsoft Office PowerPoint</Application>
  <PresentationFormat>Skærmshow (4:3)</PresentationFormat>
  <Paragraphs>258</Paragraphs>
  <Slides>6</Slides>
  <Notes>6</Notes>
  <HiddenSlides>0</HiddenSlides>
  <MMClips>0</MMClips>
  <ScaleCrop>false</ScaleCrop>
  <HeadingPairs>
    <vt:vector size="4" baseType="variant">
      <vt:variant>
        <vt:lpstr>Tema</vt:lpstr>
      </vt:variant>
      <vt:variant>
        <vt:i4>1</vt:i4>
      </vt:variant>
      <vt:variant>
        <vt:lpstr>Diastitler</vt:lpstr>
      </vt:variant>
      <vt:variant>
        <vt:i4>6</vt:i4>
      </vt:variant>
    </vt:vector>
  </HeadingPairs>
  <TitlesOfParts>
    <vt:vector size="7" baseType="lpstr">
      <vt:lpstr>Essentiel</vt:lpstr>
      <vt:lpstr>Medicin, Århus Universitet - kandidat uddannelsen</vt:lpstr>
      <vt:lpstr>  Studiereform på kandidatdelen af medicin studiet i Århus </vt:lpstr>
      <vt:lpstr>Overordnet struktur for kandidatdelen i ny studieordning.</vt:lpstr>
      <vt:lpstr>Overordnet struktur for professionssporet.</vt:lpstr>
      <vt:lpstr>PowerPoint-præsentation</vt:lpstr>
      <vt:lpstr>PowerPoint-præsentation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Jette</dc:creator>
  <cp:lastModifiedBy>Jette Kolding Kristensen</cp:lastModifiedBy>
  <cp:revision>189</cp:revision>
  <cp:lastPrinted>2013-09-24T20:12:41Z</cp:lastPrinted>
  <dcterms:created xsi:type="dcterms:W3CDTF">2013-05-17T06:27:49Z</dcterms:created>
  <dcterms:modified xsi:type="dcterms:W3CDTF">2013-12-19T07:52:06Z</dcterms:modified>
</cp:coreProperties>
</file>