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79" r:id="rId2"/>
  </p:sldMasterIdLst>
  <p:notesMasterIdLst>
    <p:notesMasterId r:id="rId14"/>
  </p:notesMasterIdLst>
  <p:handoutMasterIdLst>
    <p:handoutMasterId r:id="rId15"/>
  </p:handoutMasterIdLst>
  <p:sldIdLst>
    <p:sldId id="261" r:id="rId3"/>
    <p:sldId id="285" r:id="rId4"/>
    <p:sldId id="284" r:id="rId5"/>
    <p:sldId id="272" r:id="rId6"/>
    <p:sldId id="279" r:id="rId7"/>
    <p:sldId id="280" r:id="rId8"/>
    <p:sldId id="281" r:id="rId9"/>
    <p:sldId id="282" r:id="rId10"/>
    <p:sldId id="283" r:id="rId11"/>
    <p:sldId id="288" r:id="rId12"/>
    <p:sldId id="260" r:id="rId13"/>
  </p:sldIdLst>
  <p:sldSz cx="12188825" cy="6858000"/>
  <p:notesSz cx="6800850" cy="9807575"/>
  <p:embeddedFontLst>
    <p:embeddedFont>
      <p:font typeface="AU Passata" panose="020B0503030502030804" pitchFamily="34" charset="0"/>
      <p:regular r:id="rId16"/>
      <p:bold r:id="rId17"/>
    </p:embeddedFont>
    <p:embeddedFont>
      <p:font typeface="AU Passata Light" panose="020B0303030902030804" pitchFamily="34" charset="0"/>
      <p:regular r:id="rId18"/>
      <p:bold r:id="rId19"/>
    </p:embeddedFont>
    <p:embeddedFont>
      <p:font typeface="AU Peto" panose="040C0B07020602020301" pitchFamily="82" charset="0"/>
      <p:regular r:id="rId20"/>
      <p:bold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8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2A0019-3703-5247-A997-0D2BBE56D895}" name="Ask Vest Christiansen" initials="AC" userId="S::au220550@uni.au.dk::9dc11a44-f260-4a6b-9275-c1dc863396e4" providerId="AD"/>
  <p188:author id="{BA60B33C-56A5-6463-16DF-E7C0F2C41028}" name="Mette Vinther Skriver" initials="MS" userId="S::au155630@uni.au.dk::3f48a4a8-7b7f-4788-b49c-91aff102243e" providerId="AD"/>
  <p188:author id="{A276269C-A988-3B7C-5EE4-5584FBBFE36C}" name="Vivi Schlünssen" initials="VS" userId="S::au26681@uni.au.dk::958de85f-1a7b-4edb-b30d-f25c029129ac" providerId="AD"/>
  <p188:author id="{DF049DAF-31A6-F654-2709-8E705B1E19C8}" name="Michael Baggesen Klitgaard" initials="MK" userId="S::au77067@uni.au.dk::9c70030c-1ffd-4e48-9d51-059af9d707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86610" autoAdjust="0"/>
  </p:normalViewPr>
  <p:slideViewPr>
    <p:cSldViewPr snapToObjects="1" showGuides="1">
      <p:cViewPr varScale="1">
        <p:scale>
          <a:sx n="138" d="100"/>
          <a:sy n="138" d="100"/>
        </p:scale>
        <p:origin x="612" y="-6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08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035" cy="49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242" y="0"/>
            <a:ext cx="2947035" cy="49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15494"/>
            <a:ext cx="2947035" cy="49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242" y="9315494"/>
            <a:ext cx="2947035" cy="49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035" cy="49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242" y="0"/>
            <a:ext cx="2947035" cy="49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1763" y="735013"/>
            <a:ext cx="6537325" cy="3678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86" y="4658598"/>
            <a:ext cx="5440680" cy="441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15494"/>
            <a:ext cx="2947035" cy="49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242" y="9315494"/>
            <a:ext cx="2947035" cy="49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52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AF4B1-728B-CD3B-5A41-0ACC53E16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105ACF-0487-3348-5A9A-6A1A14CC1D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FD48AD-ED61-93EE-BA9C-DF28478DB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1841E-E7BC-2A4E-EF8D-79340E358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04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44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735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5EC45-B31C-B867-14AD-537F34606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9E8BE4F-3A4A-B6E2-61DB-1F58F9374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F3928CA-BE29-4FE2-A186-038B64391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5A4E07F-9C16-D274-375A-79757FBC1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238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Health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500570743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r>
              <a:rPr lang="da-DK" dirty="0"/>
              <a:t>14-05-2025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r>
              <a:rPr lang="da-DK" dirty="0"/>
              <a:t>14-05-2025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r>
              <a:rPr lang="da-DK" dirty="0"/>
              <a:t>14-05-2025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r>
              <a:rPr lang="da-DK" dirty="0"/>
              <a:t>14-05-2025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r>
              <a:rPr lang="da-DK" dirty="0"/>
              <a:t>14-05-2025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r>
              <a:rPr lang="da-DK" dirty="0"/>
              <a:t>14-05-2025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r>
              <a:rPr lang="da-DK" dirty="0"/>
              <a:t>14-05-2025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r>
              <a:rPr lang="da-DK" dirty="0"/>
              <a:t>14-05-2025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r>
              <a:rPr lang="da-DK" dirty="0"/>
              <a:t>14-05-2025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r>
              <a:rPr lang="da-DK" dirty="0"/>
              <a:t>14-05-2025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r>
              <a:rPr lang="da-DK" dirty="0"/>
              <a:t>14-05-2025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Health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14. maj 2025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Rådgiver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Sara Ølholm Eaton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49802016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r>
              <a:rPr lang="da-DK" dirty="0"/>
              <a:t>14-05-2025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r>
              <a:rPr lang="da-DK" dirty="0"/>
              <a:t>14-05-2025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endParaRPr lang="da-DK" dirty="0"/>
          </a:p>
        </p:txBody>
      </p:sp>
      <p:sp>
        <p:nvSpPr>
          <p:cNvPr id="3" name="Footer Placeholder 2" hidden="1"/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5" name="Date_DateCustomA" descr="{&quot;templafy&quot;:{&quot;id&quot;:&quot;db52f669-d7a6-465d-bed6-72c9401da948&quot;}}">
            <a:extLst>
              <a:ext uri="{FF2B5EF4-FFF2-40B4-BE49-F238E27FC236}">
                <a16:creationId xmlns:a16="http://schemas.microsoft.com/office/drawing/2014/main" id="{7F20FB0B-AB99-D1DA-4E1C-7C844AE406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8. oktober 2025</a:t>
            </a:r>
          </a:p>
        </p:txBody>
      </p:sp>
      <p:sp>
        <p:nvSpPr>
          <p:cNvPr id="6" name="FLD_Event" descr="{&quot;templafy&quot;:{&quot;id&quot;:&quot;1c51bb35-2fa7-44d9-a773-30e991c7d188&quot;}}">
            <a:extLst>
              <a:ext uri="{FF2B5EF4-FFF2-40B4-BE49-F238E27FC236}">
                <a16:creationId xmlns:a16="http://schemas.microsoft.com/office/drawing/2014/main" id="{94FCB787-CF58-D24B-3F9C-4CF65869F2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USR_Title" descr="{&quot;templafy&quot;:{&quot;id&quot;:&quot;02e5b751-be78-47ec-8540-715d63bf8ae3&quot;}}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Rådgiver</a:t>
            </a:r>
          </a:p>
        </p:txBody>
      </p:sp>
      <p:sp>
        <p:nvSpPr>
          <p:cNvPr id="37" name="USR_Name" descr="{&quot;templafy&quot;:{&quot;id&quot;:&quot;c876ce2b-2d35-420e-80ea-3059b8d902ba&quot;}}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Sara Ølholm Eaton</a:t>
            </a:r>
          </a:p>
        </p:txBody>
      </p:sp>
      <p:pic>
        <p:nvPicPr>
          <p:cNvPr id="2082357654" name="SecondaryLogo" descr="{&quot;templafy&quot;:{&quot;id&quot;:&quot;fdea2796-0f1b-40fe-bfb3-78b5ef1f2ca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113" y="5999002"/>
            <a:ext cx="1659600" cy="558000"/>
          </a:xfrm>
          <a:prstGeom prst="rect">
            <a:avLst/>
          </a:prstGeom>
        </p:spPr>
      </p:pic>
      <p:sp>
        <p:nvSpPr>
          <p:cNvPr id="8" name="OFF_logo2Computed" descr="{&quot;templafy&quot;:{&quot;id&quot;:&quot;057934cc-0a48-4c19-8954-e60925a47af1&quot;}}">
            <a:extLst>
              <a:ext uri="{FF2B5EF4-FFF2-40B4-BE49-F238E27FC236}">
                <a16:creationId xmlns:a16="http://schemas.microsoft.com/office/drawing/2014/main" id="{289B577B-AF3B-2A62-0411-5FD9FF3C42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Health</a:t>
            </a:r>
          </a:p>
        </p:txBody>
      </p:sp>
      <p:sp>
        <p:nvSpPr>
          <p:cNvPr id="9" name="OFF_logo1Computed" descr="{&quot;templafy&quot;:{&quot;id&quot;:&quot;9e346526-a5a0-474b-bca5-936a88739acb&quot;}}">
            <a:extLst>
              <a:ext uri="{FF2B5EF4-FFF2-40B4-BE49-F238E27FC236}">
                <a16:creationId xmlns:a16="http://schemas.microsoft.com/office/drawing/2014/main" id="{066A6607-F6B4-2025-DA5F-AC4D1914151A}"/>
              </a:ext>
            </a:extLst>
          </p:cNvPr>
          <p:cNvSpPr/>
          <p:nvPr userDrawn="1"/>
        </p:nvSpPr>
        <p:spPr bwMode="auto">
          <a:xfrm>
            <a:off x="971999" y="5997600"/>
            <a:ext cx="448841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9550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 noRot="1" noMove="1" noResize="1" noEditPoints="1" noAdjustHandles="1" noChangeArrowheads="1" noChangeShapeType="1"/>
          </p:cNvSpPr>
          <p:nvPr>
            <p:ph type="dt" sz="half" idx="12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endParaRPr lang="da-DK" dirty="0"/>
          </a:p>
        </p:txBody>
      </p:sp>
      <p:sp>
        <p:nvSpPr>
          <p:cNvPr id="3" name="Footer Placeholder 2" hidden="1"/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8" name="Date_DateCustomA" descr="{&quot;templafy&quot;:{&quot;id&quot;:&quot;331e009e-59e3-463a-b551-a47a6c7149b9&quot;}}">
            <a:extLst>
              <a:ext uri="{FF2B5EF4-FFF2-40B4-BE49-F238E27FC236}">
                <a16:creationId xmlns:a16="http://schemas.microsoft.com/office/drawing/2014/main" id="{249423E2-54F8-7094-38E5-785211867F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8. oktober 2025</a:t>
            </a:r>
          </a:p>
        </p:txBody>
      </p:sp>
      <p:sp>
        <p:nvSpPr>
          <p:cNvPr id="7" name="FLD_Event" descr="{&quot;templafy&quot;:{&quot;id&quot;:&quot;8dc40a97-05a9-49e8-bf05-446e77fe8811&quot;}}">
            <a:extLst>
              <a:ext uri="{FF2B5EF4-FFF2-40B4-BE49-F238E27FC236}">
                <a16:creationId xmlns:a16="http://schemas.microsoft.com/office/drawing/2014/main" id="{163F40E2-4217-07B0-ECD8-2A4A14C886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 descr="{&quot;templafy&quot;:{&quot;id&quot;:&quot;cce430df-e2d6-4583-a6a5-362b380ea099&quot;}}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Sara Ølholm Eaton</a:t>
            </a:r>
          </a:p>
        </p:txBody>
      </p:sp>
      <p:pic>
        <p:nvPicPr>
          <p:cNvPr id="1927116320" name="SecondaryLogo" descr="{&quot;templafy&quot;:{&quot;id&quot;:&quot;9cfe75c1-049f-4501-a492-23644fcff75d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113" y="5999002"/>
            <a:ext cx="1659600" cy="558000"/>
          </a:xfrm>
          <a:prstGeom prst="rect">
            <a:avLst/>
          </a:prstGeom>
        </p:spPr>
      </p:pic>
      <p:sp>
        <p:nvSpPr>
          <p:cNvPr id="9" name="OFF_logo2Computed" descr="{&quot;templafy&quot;:{&quot;id&quot;:&quot;11c5d290-9f2c-4c8e-af60-ff026bfdac1a&quot;}}">
            <a:extLst>
              <a:ext uri="{FF2B5EF4-FFF2-40B4-BE49-F238E27FC236}">
                <a16:creationId xmlns:a16="http://schemas.microsoft.com/office/drawing/2014/main" id="{4550AE95-0D19-942D-D04F-B30197C47E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Health</a:t>
            </a:r>
          </a:p>
        </p:txBody>
      </p:sp>
      <p:sp>
        <p:nvSpPr>
          <p:cNvPr id="10" name="OFF_logo1Computed" descr="{&quot;templafy&quot;:{&quot;id&quot;:&quot;cfbda9a5-afd1-423b-87a5-e46e515fc2a2&quot;}}">
            <a:extLst>
              <a:ext uri="{FF2B5EF4-FFF2-40B4-BE49-F238E27FC236}">
                <a16:creationId xmlns:a16="http://schemas.microsoft.com/office/drawing/2014/main" id="{7E45388B-77A2-F799-5C73-3DBEF86FEF0E}"/>
              </a:ext>
            </a:extLst>
          </p:cNvPr>
          <p:cNvSpPr/>
          <p:nvPr userDrawn="1"/>
        </p:nvSpPr>
        <p:spPr bwMode="auto">
          <a:xfrm>
            <a:off x="971999" y="5997600"/>
            <a:ext cx="448841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35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7007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endParaRPr lang="da-DK" dirty="0"/>
          </a:p>
        </p:txBody>
      </p:sp>
      <p:sp>
        <p:nvSpPr>
          <p:cNvPr id="3" name="Footer Placeholder 2" hidden="1"/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Date_DateCustomA" descr="{&quot;templafy&quot;:{&quot;id&quot;:&quot;ee4f01b7-f6d2-40fc-abf6-70643d8994fc&quot;}}">
            <a:extLst>
              <a:ext uri="{FF2B5EF4-FFF2-40B4-BE49-F238E27FC236}">
                <a16:creationId xmlns:a16="http://schemas.microsoft.com/office/drawing/2014/main" id="{79F28AD6-C756-3FA9-8D35-B9ED537E5D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8. oktober 2025</a:t>
            </a:r>
          </a:p>
        </p:txBody>
      </p:sp>
      <p:sp>
        <p:nvSpPr>
          <p:cNvPr id="6" name="FLD_Event" descr="{&quot;templafy&quot;:{&quot;id&quot;:&quot;92479fad-c3c4-4c29-ab7f-ecc0b9a76b0e&quot;}}">
            <a:extLst>
              <a:ext uri="{FF2B5EF4-FFF2-40B4-BE49-F238E27FC236}">
                <a16:creationId xmlns:a16="http://schemas.microsoft.com/office/drawing/2014/main" id="{57887568-1188-7AD6-FE68-DD94BB3E07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64099196" name="SecondaryLogo" descr="{&quot;templafy&quot;:{&quot;id&quot;:&quot;b32255b9-a195-4070-8b85-39e9916a1d8a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113" y="5999002"/>
            <a:ext cx="1659600" cy="558000"/>
          </a:xfrm>
          <a:prstGeom prst="rect">
            <a:avLst/>
          </a:prstGeom>
        </p:spPr>
      </p:pic>
      <p:sp>
        <p:nvSpPr>
          <p:cNvPr id="11" name="OFF_logo2Computed" descr="{&quot;templafy&quot;:{&quot;id&quot;:&quot;484581cb-b0df-434c-a0ce-1ed557b276f5&quot;}}">
            <a:extLst>
              <a:ext uri="{FF2B5EF4-FFF2-40B4-BE49-F238E27FC236}">
                <a16:creationId xmlns:a16="http://schemas.microsoft.com/office/drawing/2014/main" id="{A3243EC3-3157-0FCB-B9C5-4D04D60102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Health</a:t>
            </a:r>
          </a:p>
        </p:txBody>
      </p:sp>
      <p:sp>
        <p:nvSpPr>
          <p:cNvPr id="12" name="OFF_logo1Computed" descr="{&quot;templafy&quot;:{&quot;id&quot;:&quot;c3aa3e0b-9acf-4706-898a-d67364f44766&quot;}}">
            <a:extLst>
              <a:ext uri="{FF2B5EF4-FFF2-40B4-BE49-F238E27FC236}">
                <a16:creationId xmlns:a16="http://schemas.microsoft.com/office/drawing/2014/main" id="{295F1ED3-E7A6-8E03-3171-374E099942CC}"/>
              </a:ext>
            </a:extLst>
          </p:cNvPr>
          <p:cNvSpPr/>
          <p:nvPr userDrawn="1"/>
        </p:nvSpPr>
        <p:spPr bwMode="auto">
          <a:xfrm>
            <a:off x="971999" y="5997600"/>
            <a:ext cx="448841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8236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5521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4393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00000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endParaRPr lang="da-DK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1886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5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endParaRPr lang="da-DK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1328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3069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endParaRPr lang="da-DK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3043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6348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4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Health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14. maj 2025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Rådgiver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Sara Ølholm Eaton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556270409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r>
              <a:rPr lang="da-DK" dirty="0"/>
              <a:t>14-05-2025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endParaRPr lang="da-DK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1158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endParaRPr lang="da-DK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8801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endParaRPr lang="da-DK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7178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9175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endParaRPr lang="da-DK" dirty="0"/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5693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endParaRPr lang="da-DK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55406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56252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9602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endParaRPr lang="da-DK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2607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6528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endParaRPr lang="da-DK" dirty="0"/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2607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750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r>
              <a:rPr lang="da-DK" dirty="0"/>
              <a:t>14-05-2025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endParaRPr lang="da-DK" dirty="0"/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2607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 descr="{&quot;templafy&quot;:{&quot;id&quot;:&quot;fc6d51c8-8625-4bc5-9a5c-15fed2818e7e&quot;}}"/>
          <p:cNvSpPr/>
          <p:nvPr userDrawn="1"/>
        </p:nvSpPr>
        <p:spPr bwMode="auto">
          <a:xfrm>
            <a:off x="6022613" y="2804400"/>
            <a:ext cx="1753685" cy="739391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Health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r>
              <a:rPr lang="da-DK" dirty="0"/>
              <a:t>14-05-2025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r>
              <a:rPr lang="da-DK" dirty="0"/>
              <a:t>14-05-2025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r>
              <a:rPr lang="da-DK" dirty="0"/>
              <a:t>14-05-2025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r>
              <a:rPr lang="da-DK" dirty="0"/>
              <a:t>14-05-2025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22-12-2025</a:t>
            </a:fld>
            <a:r>
              <a:rPr lang="da-DK" dirty="0"/>
              <a:t>14-05-2025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pic>
        <p:nvPicPr>
          <p:cNvPr id="316274157" name="SecondaryLogo_sort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Health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22-12-2025</a:t>
            </a:fld>
            <a:r>
              <a:rPr lang="da-DK"/>
              <a:t>14-05-2025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22-12-2025</a:t>
            </a:fld>
            <a:endParaRPr lang="da-DK" dirty="0"/>
          </a:p>
        </p:txBody>
      </p:sp>
      <p:sp>
        <p:nvSpPr>
          <p:cNvPr id="3" name="Footer Placeholder 2" hidden="1"/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sp>
        <p:nvSpPr>
          <p:cNvPr id="5" name="Date_DateCustomA" descr="{&quot;templafy&quot;:{&quot;id&quot;:&quot;e2f1acec-94c6-4a0f-809c-4f2d7278e664&quot;}}">
            <a:extLst>
              <a:ext uri="{FF2B5EF4-FFF2-40B4-BE49-F238E27FC236}">
                <a16:creationId xmlns:a16="http://schemas.microsoft.com/office/drawing/2014/main" id="{2DB864AE-EC00-948C-4AD8-CC3FC72BC8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8. oktober 2025</a:t>
            </a:r>
          </a:p>
        </p:txBody>
      </p:sp>
      <p:sp>
        <p:nvSpPr>
          <p:cNvPr id="4" name="FLD_Event" descr="{&quot;templafy&quot;:{&quot;id&quot;:&quot;d5ef81aa-0893-435b-851a-24096e852e96&quot;}}">
            <a:extLst>
              <a:ext uri="{FF2B5EF4-FFF2-40B4-BE49-F238E27FC236}">
                <a16:creationId xmlns:a16="http://schemas.microsoft.com/office/drawing/2014/main" id="{D0C255F4-97F5-2F16-C830-C233FA325C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USR_Title" descr="{&quot;templafy&quot;:{&quot;id&quot;:&quot;5b853fbd-507a-46a2-a081-cece562bc835&quot;}}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Rådgiver</a:t>
            </a:r>
          </a:p>
        </p:txBody>
      </p:sp>
      <p:sp>
        <p:nvSpPr>
          <p:cNvPr id="21" name="USR_Name" descr="{&quot;templafy&quot;:{&quot;id&quot;:&quot;07c4603b-edfc-419e-ab2a-70547da9223d&quot;}}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Sara Ølholm Eaton</a:t>
            </a:r>
          </a:p>
        </p:txBody>
      </p:sp>
      <p:pic>
        <p:nvPicPr>
          <p:cNvPr id="1758095247" name="SecondaryLogo_sort" descr="{&quot;templafy&quot;:{&quot;id&quot;:&quot;9a9dd83c-c29d-4e61-8408-aa250ecdd280&quot;}}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206000" y="5999002"/>
            <a:ext cx="1659600" cy="558000"/>
          </a:xfrm>
          <a:prstGeom prst="rect">
            <a:avLst/>
          </a:prstGeom>
        </p:spPr>
      </p:pic>
      <p:sp>
        <p:nvSpPr>
          <p:cNvPr id="25" name="OFF_logo2Computed" descr="{&quot;templafy&quot;:{&quot;id&quot;:&quot;95d1af04-036d-40fa-aea0-2f798170df2c&quot;}}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Health</a:t>
            </a:r>
          </a:p>
        </p:txBody>
      </p:sp>
      <p:sp>
        <p:nvSpPr>
          <p:cNvPr id="26" name="OFF_logo1Computed" descr="{&quot;templafy&quot;:{&quot;id&quot;:&quot;4952d4b0-95e6-466b-ae81-f401d39cb52e&quot;}}"/>
          <p:cNvSpPr/>
          <p:nvPr userDrawn="1"/>
        </p:nvSpPr>
        <p:spPr bwMode="auto">
          <a:xfrm>
            <a:off x="971999" y="5997600"/>
            <a:ext cx="448841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Health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330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>
          <p15:clr>
            <a:srgbClr val="000000"/>
          </p15:clr>
        </p15:guide>
        <p15:guide id="5" orient="horz" pos="4131">
          <p15:clr>
            <a:srgbClr val="A4A3A4"/>
          </p15:clr>
        </p15:guide>
        <p15:guide id="6" pos="7479">
          <p15:clr>
            <a:srgbClr val="A4A3A4"/>
          </p15:clr>
        </p15:guide>
        <p15:guide id="7" orient="horz" pos="1234">
          <p15:clr>
            <a:srgbClr val="000000"/>
          </p15:clr>
        </p15:guide>
        <p15:guide id="8" pos="7059">
          <p15:clr>
            <a:srgbClr val="000000"/>
          </p15:clr>
        </p15:guide>
        <p15:guide id="9" pos="199">
          <p15:clr>
            <a:srgbClr val="A4A3A4"/>
          </p15:clr>
        </p15:guide>
        <p15:guide id="10" pos="621">
          <p15:clr>
            <a:srgbClr val="000000"/>
          </p15:clr>
        </p15:guide>
        <p15:guide id="11" orient="horz" pos="19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9" y="2239595"/>
            <a:ext cx="5972669" cy="997196"/>
          </a:xfrm>
        </p:spPr>
        <p:txBody>
          <a:bodyPr/>
          <a:lstStyle/>
          <a:p>
            <a:r>
              <a:rPr lang="da-DK" sz="2400" dirty="0"/>
              <a:t>INSTITUT FOR FOLKESUNHED, HEALTH</a:t>
            </a:r>
            <a:br>
              <a:rPr lang="da-DK" sz="2400" dirty="0"/>
            </a:br>
            <a:r>
              <a:rPr lang="da-DK" sz="2400" dirty="0"/>
              <a:t>UDKAST TIL HANDLEPLAN 2026</a:t>
            </a:r>
            <a:br>
              <a:rPr lang="da-DK" sz="2400" dirty="0"/>
            </a:br>
            <a:r>
              <a:rPr lang="da-DK" sz="2400" dirty="0"/>
              <a:t>med udgangspunkt i STRATEGI 2030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F5F3F-3618-DDD9-3751-19FAD32C3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535" y="0"/>
            <a:ext cx="445729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DE16A-8CB6-5ED7-96BD-6FBEC94A6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7A8915-3681-ED43-A6DA-731C01E669C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  <a:defRPr/>
            </a:pPr>
            <a:fld id="{2CE660F6-1F3C-4D10-9FCB-CAD6092ED370}" type="datetime1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ts val="4799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  <a:defRPr/>
              </a:pPr>
              <a:t>22-12-2025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1CCAE91-F278-6F68-DC30-F6581AE5C6E7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35934142"/>
              </p:ext>
            </p:extLst>
          </p:nvPr>
        </p:nvGraphicFramePr>
        <p:xfrm>
          <a:off x="328613" y="328613"/>
          <a:ext cx="11550648" cy="741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367">
                  <a:extLst>
                    <a:ext uri="{9D8B030D-6E8A-4147-A177-3AD203B41FA5}">
                      <a16:colId xmlns:a16="http://schemas.microsoft.com/office/drawing/2014/main" val="105457973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426939236"/>
                    </a:ext>
                  </a:extLst>
                </a:gridCol>
                <a:gridCol w="5064769">
                  <a:extLst>
                    <a:ext uri="{9D8B030D-6E8A-4147-A177-3AD203B41FA5}">
                      <a16:colId xmlns:a16="http://schemas.microsoft.com/office/drawing/2014/main" val="39427515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Selvvalgte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strategiske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aktiviteter</a:t>
                      </a:r>
                      <a:r>
                        <a:rPr lang="en-US" dirty="0"/>
                        <a:t> i 2026 på </a:t>
                      </a:r>
                      <a:r>
                        <a:rPr lang="en-US" dirty="0" err="1"/>
                        <a:t>Institut</a:t>
                      </a:r>
                      <a:r>
                        <a:rPr lang="en-US" dirty="0"/>
                        <a:t> </a:t>
                      </a:r>
                      <a:r>
                        <a:rPr lang="en-US"/>
                        <a:t>for Folkesundhed</a:t>
                      </a:r>
                      <a:endParaRPr lang="en-US" dirty="0"/>
                    </a:p>
                    <a:p>
                      <a:pPr algn="ctr"/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219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Initiativer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Succeskriterier</a:t>
                      </a:r>
                      <a:r>
                        <a:rPr lang="en-US" dirty="0"/>
                        <a:t> 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07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Forskning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Etablering</a:t>
                      </a: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af</a:t>
                      </a: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forskningsråd</a:t>
                      </a: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med </a:t>
                      </a:r>
                      <a:r>
                        <a:rPr lang="en-US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repræsentation</a:t>
                      </a: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fra</a:t>
                      </a: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alle </a:t>
                      </a:r>
                      <a:r>
                        <a:rPr lang="en-US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sektioner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Initiativ</a:t>
                      </a: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for at </a:t>
                      </a:r>
                      <a:r>
                        <a:rPr lang="en-US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prioritere</a:t>
                      </a: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kvalitet</a:t>
                      </a: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over </a:t>
                      </a:r>
                      <a:r>
                        <a:rPr lang="en-US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kvantitet</a:t>
                      </a: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i </a:t>
                      </a:r>
                      <a:r>
                        <a:rPr lang="en-US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publiceringsaktivitet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dirty="0"/>
                        <a:t>Ad.1: Forskningsrådet er etableret med en forretningsorden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dirty="0"/>
                        <a:t>Ad. 1: Forskningsrådet har besluttet en </a:t>
                      </a:r>
                      <a:r>
                        <a:rPr lang="da-DK" sz="1400" dirty="0" err="1"/>
                        <a:t>review</a:t>
                      </a:r>
                      <a:r>
                        <a:rPr lang="da-DK" sz="1400" dirty="0"/>
                        <a:t>-proces for fondsansøgninger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dirty="0"/>
                        <a:t>Ad. 1: Forskningsrådet har formuleret en handleplan for at styrke ansøgningsarbejdet målrettet DFF (SA) og ERC-ansøgninger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dirty="0"/>
                        <a:t>Ad. 2: Afdækning af fagområdernes publiceringsandel i top 1 pct. og  top 10 pct. af tidsskrifterne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Ad. 2: Drøftelse af plan for at øge andel i top 1 pct. i forskningsråd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076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Uddannelse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 err="1"/>
                        <a:t>Etablering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af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uddannelsesråd</a:t>
                      </a:r>
                      <a:r>
                        <a:rPr lang="en-US" sz="1400" dirty="0"/>
                        <a:t> for alle </a:t>
                      </a:r>
                      <a:r>
                        <a:rPr lang="en-US" sz="1400" dirty="0" err="1"/>
                        <a:t>instituttets</a:t>
                      </a:r>
                      <a:r>
                        <a:rPr lang="en-US" sz="1400" dirty="0"/>
                        <a:t> uddannelser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 err="1"/>
                        <a:t>Sammenhængende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organisering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af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uddannelse</a:t>
                      </a:r>
                      <a:r>
                        <a:rPr lang="en-US" sz="1400" dirty="0"/>
                        <a:t> og </a:t>
                      </a:r>
                      <a:r>
                        <a:rPr lang="en-US" sz="1400" dirty="0" err="1"/>
                        <a:t>forskning</a:t>
                      </a:r>
                      <a:r>
                        <a:rPr lang="en-US" sz="1400" dirty="0"/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 err="1"/>
                        <a:t>Videreføre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aktiviteterne</a:t>
                      </a:r>
                      <a:r>
                        <a:rPr lang="en-US" sz="1400" dirty="0"/>
                        <a:t>:  </a:t>
                      </a:r>
                    </a:p>
                    <a:p>
                      <a:pPr marL="800100" lvl="1" indent="-342900">
                        <a:buAutoNum type="arabicPeriod"/>
                      </a:pPr>
                      <a:r>
                        <a:rPr lang="en-US" sz="1400" dirty="0" err="1"/>
                        <a:t>Studieordningsrevisioner</a:t>
                      </a:r>
                      <a:r>
                        <a:rPr lang="en-US" sz="1400" dirty="0"/>
                        <a:t> </a:t>
                      </a:r>
                    </a:p>
                    <a:p>
                      <a:pPr marL="800100" lvl="1" indent="-342900">
                        <a:buAutoNum type="arabicPeriod"/>
                      </a:pPr>
                      <a:r>
                        <a:rPr lang="en-US" sz="1400" dirty="0" err="1"/>
                        <a:t>Omlægning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af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kandidatuudannelser</a:t>
                      </a:r>
                      <a:r>
                        <a:rPr lang="en-US" sz="1400" dirty="0"/>
                        <a:t> </a:t>
                      </a:r>
                    </a:p>
                    <a:p>
                      <a:pPr marL="800100" lvl="1" indent="-342900">
                        <a:buAutoNum type="arabicPeriod"/>
                      </a:pPr>
                      <a:r>
                        <a:rPr lang="en-US" sz="1400" dirty="0" err="1"/>
                        <a:t>Oprettelse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af</a:t>
                      </a:r>
                      <a:r>
                        <a:rPr lang="en-US" sz="1400" dirty="0"/>
                        <a:t> nye uddannelser </a:t>
                      </a:r>
                      <a:endParaRPr lang="da-DK" dirty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dirty="0"/>
                        <a:t>Ad. 1: Uddannelsesrådet er etableret med en forretningsorden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dirty="0"/>
                        <a:t>Ad. 2: Uddannelsesorganisering er flyttet til sektioner og organiseret i fagområder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dirty="0"/>
                        <a:t>Ad. 3: Beslutning mht. om ny 60 ECTS Master skal udbydes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dirty="0"/>
                        <a:t>Ad. 3: Nye studieordninger for eksisterende uddannelser / 75 ECTS uddannelse klar til høring i marts 2027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Ad. 3: </a:t>
                      </a:r>
                      <a:r>
                        <a:rPr lang="en-US" sz="1400" dirty="0" err="1"/>
                        <a:t>Etablering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af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gruppe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til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varetagelse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af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almen-medicin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sporet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på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medicin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uddannelsen</a:t>
                      </a:r>
                      <a:r>
                        <a:rPr lang="en-US" sz="1400" dirty="0"/>
                        <a:t> i Sund+ </a:t>
                      </a:r>
                      <a:r>
                        <a:rPr lang="en-US" sz="1400" dirty="0" err="1"/>
                        <a:t>regi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705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Samarbejde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1400" dirty="0" err="1"/>
                        <a:t>Afsøge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samarbejde</a:t>
                      </a:r>
                      <a:r>
                        <a:rPr lang="en-US" sz="1400" dirty="0"/>
                        <a:t> med VIA og </a:t>
                      </a:r>
                      <a:r>
                        <a:rPr lang="en-US" sz="1400" dirty="0" err="1"/>
                        <a:t>aktører</a:t>
                      </a:r>
                      <a:r>
                        <a:rPr lang="en-US" sz="1400" dirty="0"/>
                        <a:t> i Herning om </a:t>
                      </a:r>
                      <a:r>
                        <a:rPr lang="en-US" sz="1400" dirty="0" err="1"/>
                        <a:t>undervising</a:t>
                      </a:r>
                      <a:r>
                        <a:rPr lang="en-US" sz="1400" dirty="0"/>
                        <a:t> og </a:t>
                      </a:r>
                      <a:r>
                        <a:rPr lang="en-US" sz="1400" dirty="0" err="1"/>
                        <a:t>forskning</a:t>
                      </a:r>
                      <a:r>
                        <a:rPr lang="en-US" sz="1400" dirty="0"/>
                        <a:t> i Sund+ </a:t>
                      </a:r>
                      <a:r>
                        <a:rPr lang="en-US" sz="1400" dirty="0" err="1"/>
                        <a:t>regi</a:t>
                      </a:r>
                      <a:r>
                        <a:rPr lang="en-US" sz="1400" dirty="0"/>
                        <a:t> </a:t>
                      </a:r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Plan for at styrke samarbejdsflader med </a:t>
                      </a: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VIA og </a:t>
                      </a:r>
                      <a:r>
                        <a:rPr lang="en-US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aktører</a:t>
                      </a: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i Herning om </a:t>
                      </a:r>
                      <a:r>
                        <a:rPr lang="en-US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undervising</a:t>
                      </a: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og </a:t>
                      </a:r>
                      <a:r>
                        <a:rPr lang="en-US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forskning</a:t>
                      </a: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i Sund+ </a:t>
                      </a:r>
                      <a:r>
                        <a:rPr lang="en-US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regi</a:t>
                      </a: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da-DK" sz="1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591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11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92750-62EA-531B-E0FE-AB2675E0E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4CCB-2969-87A5-0109-E09E7F081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dirty="0"/>
              <a:t>Vejledning til udfyldelse af handleplan-skabelon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8F088-0613-4ACC-4247-CF6D03647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5080" y="1124744"/>
            <a:ext cx="4975225" cy="5184576"/>
          </a:xfrm>
        </p:spPr>
        <p:txBody>
          <a:bodyPr/>
          <a:lstStyle/>
          <a:p>
            <a:r>
              <a:rPr lang="da-DK" sz="1200" dirty="0">
                <a:solidFill>
                  <a:srgbClr val="002546"/>
                </a:solidFill>
              </a:rPr>
              <a:t>Nedenstående skabelon udfyldes af alle institutter på Health i forbindelse med udvikling af handleplan for 2026. </a:t>
            </a:r>
          </a:p>
          <a:p>
            <a:r>
              <a:rPr lang="da-DK" sz="1200" dirty="0">
                <a:solidFill>
                  <a:srgbClr val="002546"/>
                </a:solidFill>
              </a:rPr>
              <a:t> </a:t>
            </a:r>
          </a:p>
          <a:p>
            <a:r>
              <a:rPr lang="da-DK" sz="1200" dirty="0">
                <a:solidFill>
                  <a:srgbClr val="002546"/>
                </a:solidFill>
              </a:rPr>
              <a:t>De 6 strategiske fokusområder er fastlagt i AU’s overordnede strategi, gældende for 2026-2030. Der er her fokus på de strategiske tiltag og indsatser som påbegyndes i 2026. De skal endeligt godkendes af Bestyrelsen i december 2025. Der kan således stadig ske ændringer i disse. </a:t>
            </a:r>
          </a:p>
          <a:p>
            <a:pPr>
              <a:buNone/>
            </a:pPr>
            <a:r>
              <a:rPr lang="da-DK" sz="1200" dirty="0">
                <a:solidFill>
                  <a:srgbClr val="002546"/>
                </a:solidFill>
              </a:rPr>
              <a:t>På side 2 er et overblik over alle strategiske fokusområder, tiltag og indsatser i AU’s handleplan. På de efterfølgende sider udspecificeres de. </a:t>
            </a:r>
          </a:p>
          <a:p>
            <a:pPr>
              <a:buNone/>
            </a:pPr>
            <a:endParaRPr lang="da-DK" sz="1200" b="1" dirty="0">
              <a:solidFill>
                <a:srgbClr val="002546"/>
              </a:solidFill>
            </a:endParaRPr>
          </a:p>
          <a:p>
            <a:pPr>
              <a:buNone/>
            </a:pPr>
            <a:r>
              <a:rPr lang="da-DK" sz="1200" b="1" dirty="0">
                <a:solidFill>
                  <a:srgbClr val="002546"/>
                </a:solidFill>
              </a:rPr>
              <a:t>Opgave:</a:t>
            </a:r>
          </a:p>
          <a:p>
            <a:pPr>
              <a:buNone/>
            </a:pPr>
            <a:r>
              <a:rPr lang="da-DK" sz="1200" dirty="0">
                <a:solidFill>
                  <a:srgbClr val="002546"/>
                </a:solidFill>
              </a:rPr>
              <a:t>1) Hvert institut udfylder handleplanen med lokale aktiviteter og succeskriterier, som giver bedst mulig mening for det enkelte institut, dog forankret i AU’s strategiske tiltag og indsatser.</a:t>
            </a:r>
          </a:p>
          <a:p>
            <a:pPr>
              <a:buNone/>
            </a:pPr>
            <a:r>
              <a:rPr lang="da-DK" sz="1200" dirty="0">
                <a:solidFill>
                  <a:srgbClr val="002546"/>
                </a:solidFill>
              </a:rPr>
              <a:t>Det er kun strategiske indsatser og aktiviteter markeret med </a:t>
            </a:r>
            <a:r>
              <a:rPr lang="da-DK" sz="1200" b="1" dirty="0">
                <a:solidFill>
                  <a:srgbClr val="008000"/>
                </a:solidFill>
              </a:rPr>
              <a:t>GRØNT</a:t>
            </a:r>
            <a:r>
              <a:rPr lang="da-DK" sz="1200" dirty="0">
                <a:solidFill>
                  <a:srgbClr val="002546"/>
                </a:solidFill>
              </a:rPr>
              <a:t> I skal forholde jer til. De resterende afventes stadig, men medtages for det fulde overblik. </a:t>
            </a:r>
          </a:p>
          <a:p>
            <a:pPr>
              <a:buNone/>
            </a:pPr>
            <a:endParaRPr lang="da-DK" sz="1200" dirty="0">
              <a:solidFill>
                <a:srgbClr val="002546"/>
              </a:solidFill>
            </a:endParaRPr>
          </a:p>
          <a:p>
            <a:pPr>
              <a:buNone/>
            </a:pPr>
            <a:r>
              <a:rPr lang="da-DK" sz="1200" dirty="0">
                <a:solidFill>
                  <a:srgbClr val="002546"/>
                </a:solidFill>
              </a:rPr>
              <a:t>2) Hvert institut udfylder ligeledes skabelonen for selvvalgte strategiske aktiviteter for 2026 indenfor områderne Forskning, Uddannelse og Samarbejde (se sidste slide).</a:t>
            </a:r>
          </a:p>
        </p:txBody>
      </p:sp>
      <p:pic>
        <p:nvPicPr>
          <p:cNvPr id="11" name="Picture Placeholder 10" descr="Arrows pointing towards different directions">
            <a:extLst>
              <a:ext uri="{FF2B5EF4-FFF2-40B4-BE49-F238E27FC236}">
                <a16:creationId xmlns:a16="http://schemas.microsoft.com/office/drawing/2014/main" id="{D81B108E-95FA-14D9-A63F-ECCDF0F57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r="21560"/>
          <a:stretch>
            <a:fillRect/>
          </a:stretch>
        </p:blipFill>
        <p:spPr>
          <a:xfrm>
            <a:off x="6230198" y="727670"/>
            <a:ext cx="5644110" cy="55816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82343-6B41-1DDA-7D92-BB9C4FCE64F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0F0860-1CA3-4359-B133-7BA06850EFA0}" type="datetime1">
              <a:rPr lang="da-DK" smtClean="0"/>
              <a:t>22-12-2025</a:t>
            </a:fld>
            <a:r>
              <a:rPr lang="da-DK"/>
              <a:t>14-05-2025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324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0D1EE-9A3F-CA31-457B-00023DD66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F3C78-E904-15C0-386E-F93E81C25CF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721D5F8-95E4-40D2-B98C-BCAD51AE1233}" type="datetime1">
              <a:rPr lang="da-DK" smtClean="0"/>
              <a:pPr>
                <a:spcAft>
                  <a:spcPts val="600"/>
                </a:spcAft>
              </a:pPr>
              <a:t>22-12-2025</a:t>
            </a:fld>
            <a:r>
              <a:rPr lang="da-DK"/>
              <a:t>14-05-2025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8A5AC1-5FAD-83C4-0416-B029BC72F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477840"/>
              </p:ext>
            </p:extLst>
          </p:nvPr>
        </p:nvGraphicFramePr>
        <p:xfrm>
          <a:off x="455959" y="92391"/>
          <a:ext cx="11216762" cy="65221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02511">
                  <a:extLst>
                    <a:ext uri="{9D8B030D-6E8A-4147-A177-3AD203B41FA5}">
                      <a16:colId xmlns:a16="http://schemas.microsoft.com/office/drawing/2014/main" val="1468003890"/>
                    </a:ext>
                  </a:extLst>
                </a:gridCol>
                <a:gridCol w="3928030">
                  <a:extLst>
                    <a:ext uri="{9D8B030D-6E8A-4147-A177-3AD203B41FA5}">
                      <a16:colId xmlns:a16="http://schemas.microsoft.com/office/drawing/2014/main" val="1863141397"/>
                    </a:ext>
                  </a:extLst>
                </a:gridCol>
                <a:gridCol w="4786221">
                  <a:extLst>
                    <a:ext uri="{9D8B030D-6E8A-4147-A177-3AD203B41FA5}">
                      <a16:colId xmlns:a16="http://schemas.microsoft.com/office/drawing/2014/main" val="707268285"/>
                    </a:ext>
                  </a:extLst>
                </a:gridCol>
              </a:tblGrid>
              <a:tr h="24902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da-DK" sz="1400" kern="0" dirty="0">
                          <a:effectLst/>
                        </a:rPr>
                        <a:t>Overblik: Strategi 2030 – AU handleplan 2026 (udkast)</a:t>
                      </a:r>
                      <a:endParaRPr lang="da-DK" sz="1400" b="1" kern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7" marR="53707" marT="26853" marB="26853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806284"/>
                  </a:ext>
                </a:extLst>
              </a:tr>
              <a:tr h="5291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b="1" dirty="0">
                          <a:solidFill>
                            <a:schemeClr val="bg1"/>
                          </a:solidFill>
                          <a:effectLst/>
                        </a:rPr>
                        <a:t>Strategiske fokusområder</a:t>
                      </a:r>
                      <a:endParaRPr lang="da-DK" sz="10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7" marR="53707" marT="26853" marB="26853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b="1" dirty="0">
                          <a:solidFill>
                            <a:schemeClr val="bg1"/>
                          </a:solidFill>
                          <a:effectLst/>
                        </a:rPr>
                        <a:t>Strategiske tiltag</a:t>
                      </a:r>
                      <a:br>
                        <a:rPr lang="da-DK" sz="1000" dirty="0">
                          <a:effectLst/>
                        </a:rPr>
                      </a:br>
                      <a:r>
                        <a:rPr lang="da-DK" sz="1000" dirty="0">
                          <a:effectLst/>
                        </a:rPr>
                        <a:t>*</a:t>
                      </a:r>
                      <a:r>
                        <a:rPr lang="da-DK" sz="1000" dirty="0">
                          <a:solidFill>
                            <a:schemeClr val="bg1"/>
                          </a:solidFill>
                          <a:effectLst/>
                        </a:rPr>
                        <a:t>udvalgt til AU handleplan 2026 fremhævet med </a:t>
                      </a:r>
                      <a:r>
                        <a:rPr lang="da-DK" sz="1000" b="1" dirty="0">
                          <a:solidFill>
                            <a:schemeClr val="bg1"/>
                          </a:solidFill>
                          <a:effectLst/>
                        </a:rPr>
                        <a:t>fed</a:t>
                      </a:r>
                      <a:endParaRPr lang="da-DK" sz="10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dirty="0">
                          <a:solidFill>
                            <a:schemeClr val="bg1"/>
                          </a:solidFill>
                          <a:effectLst/>
                        </a:rPr>
                        <a:t> Tiltag I bedes forholde jer til  i 2026 markeret med </a:t>
                      </a:r>
                      <a:r>
                        <a:rPr lang="da-DK" sz="1000" b="1" dirty="0">
                          <a:solidFill>
                            <a:srgbClr val="008000"/>
                          </a:solidFill>
                          <a:effectLst/>
                        </a:rPr>
                        <a:t>grønt</a:t>
                      </a:r>
                      <a:r>
                        <a:rPr lang="da-DK" sz="10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da-DK" sz="1000" b="1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53707" marR="53707" marT="26853" marB="26853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b="1" dirty="0">
                          <a:solidFill>
                            <a:schemeClr val="bg1"/>
                          </a:solidFill>
                          <a:effectLst/>
                        </a:rPr>
                        <a:t>Strategiske indsatser</a:t>
                      </a:r>
                      <a:br>
                        <a:rPr lang="da-DK" sz="1000" dirty="0">
                          <a:effectLst/>
                        </a:rPr>
                      </a:br>
                      <a:r>
                        <a:rPr lang="da-DK" sz="1000" dirty="0">
                          <a:solidFill>
                            <a:schemeClr val="bg1"/>
                          </a:solidFill>
                          <a:effectLst/>
                        </a:rPr>
                        <a:t>udvalgt til AU handleplan 2026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Indsatser I bedes forholde jer til i 2026 er markeret med </a:t>
                      </a:r>
                      <a:r>
                        <a:rPr lang="da-DK" sz="1000" b="1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grønt </a:t>
                      </a:r>
                    </a:p>
                  </a:txBody>
                  <a:tcPr marL="53707" marR="53707" marT="26853" marB="26853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458908"/>
                  </a:ext>
                </a:extLst>
              </a:tr>
              <a:tr h="96984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b="1" dirty="0">
                          <a:effectLst/>
                        </a:rPr>
                        <a:t>Forskning på højeste internationale niveau </a:t>
                      </a:r>
                      <a:endParaRPr lang="da-DK" sz="10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7" marR="53707" marT="26853" marB="26853"/>
                </a:tc>
                <a:tc>
                  <a:txBody>
                    <a:bodyPr/>
                    <a:lstStyle/>
                    <a:p>
                      <a:pPr marL="228600" lv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da-DK" sz="1000" dirty="0">
                          <a:effectLst/>
                        </a:rPr>
                        <a:t>-Forskningsmiljøer af højeste kvalitet </a:t>
                      </a:r>
                    </a:p>
                    <a:p>
                      <a:pPr marL="228600" lv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da-DK" sz="1000" b="1" dirty="0">
                          <a:solidFill>
                            <a:srgbClr val="008000"/>
                          </a:solidFill>
                          <a:effectLst/>
                        </a:rPr>
                        <a:t>-Attraktive karriereveje for yngre forskere*</a:t>
                      </a:r>
                    </a:p>
                    <a:p>
                      <a:pPr marL="228600" lv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da-DK" sz="1000" dirty="0">
                          <a:effectLst/>
                        </a:rPr>
                        <a:t>-Effektiv og </a:t>
                      </a:r>
                      <a:r>
                        <a:rPr lang="da-DK" sz="1000" dirty="0" err="1">
                          <a:effectLst/>
                        </a:rPr>
                        <a:t>fagnær</a:t>
                      </a:r>
                      <a:r>
                        <a:rPr lang="da-DK" sz="1000" dirty="0">
                          <a:effectLst/>
                        </a:rPr>
                        <a:t> forskningsstøtte </a:t>
                      </a:r>
                      <a:endParaRPr lang="da-DK" sz="10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7" marR="53707" marT="26853" marB="26853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da-DK" sz="1000" b="1" dirty="0">
                          <a:solidFill>
                            <a:srgbClr val="008000"/>
                          </a:solidFill>
                          <a:effectLst/>
                        </a:rPr>
                        <a:t>Fortsat implementering og konsolidering af karriereinitiativer for unge talenter 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da-DK" sz="1000" b="1" dirty="0">
                          <a:solidFill>
                            <a:srgbClr val="008000"/>
                          </a:solidFill>
                          <a:effectLst/>
                        </a:rPr>
                        <a:t>Attraktive rammer for </a:t>
                      </a:r>
                      <a:r>
                        <a:rPr lang="da-DK" sz="1000" b="1" dirty="0" err="1">
                          <a:solidFill>
                            <a:srgbClr val="008000"/>
                          </a:solidFill>
                          <a:effectLst/>
                        </a:rPr>
                        <a:t>tenure</a:t>
                      </a:r>
                      <a:r>
                        <a:rPr lang="da-DK" sz="1000" b="1" dirty="0">
                          <a:solidFill>
                            <a:srgbClr val="008000"/>
                          </a:solidFill>
                          <a:effectLst/>
                        </a:rPr>
                        <a:t> track-adjunkter. </a:t>
                      </a:r>
                      <a:endParaRPr lang="da-DK" sz="1000" b="1" dirty="0">
                        <a:solidFill>
                          <a:srgbClr val="008000"/>
                        </a:solidFill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7" marR="53707" marT="26853" marB="26853"/>
                </a:tc>
                <a:extLst>
                  <a:ext uri="{0D108BD9-81ED-4DB2-BD59-A6C34878D82A}">
                    <a16:rowId xmlns:a16="http://schemas.microsoft.com/office/drawing/2014/main" val="3338317148"/>
                  </a:ext>
                </a:extLst>
              </a:tr>
              <a:tr h="120313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b="1" dirty="0">
                          <a:effectLst/>
                        </a:rPr>
                        <a:t>Eftertragtede uddannelser med dyb faglighed </a:t>
                      </a:r>
                      <a:endParaRPr lang="da-DK" sz="10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7" marR="53707" marT="26853" marB="26853"/>
                </a:tc>
                <a:tc>
                  <a:txBody>
                    <a:bodyPr/>
                    <a:lstStyle/>
                    <a:p>
                      <a:pPr marL="228600" lv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da-DK" sz="1000" b="1" dirty="0">
                          <a:effectLst/>
                        </a:rPr>
                        <a:t>-Tidssvarende uddannelser af højeste kvalitet*</a:t>
                      </a:r>
                    </a:p>
                    <a:p>
                      <a:pPr marL="228600" lv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da-DK" sz="1000" dirty="0">
                          <a:effectLst/>
                        </a:rPr>
                        <a:t>-Engagerende og innovative læringsmiljøer </a:t>
                      </a:r>
                    </a:p>
                    <a:p>
                      <a:pPr marL="228600" lv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da-DK" sz="1000" dirty="0">
                          <a:effectLst/>
                        </a:rPr>
                        <a:t>-Tiltrækning og fastholdelse af dygtige internationale studerende </a:t>
                      </a:r>
                      <a:endParaRPr lang="da-DK" sz="10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7" marR="53707" marT="26853" marB="26853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da-DK" sz="1000" b="1" dirty="0">
                          <a:effectLst/>
                        </a:rPr>
                        <a:t>Erhvervskandidat-hub til koordinering og udvikling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da-DK" sz="1000" b="1" dirty="0">
                          <a:effectLst/>
                        </a:rPr>
                        <a:t>Vidensopbygning gennem pilotprojekter </a:t>
                      </a:r>
                      <a:endParaRPr lang="da-DK" sz="1000" b="1" dirty="0">
                        <a:solidFill>
                          <a:srgbClr val="000000"/>
                        </a:solidFill>
                        <a:effectLst/>
                        <a:latin typeface="Passata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7" marR="53707" marT="26853" marB="26853"/>
                </a:tc>
                <a:extLst>
                  <a:ext uri="{0D108BD9-81ED-4DB2-BD59-A6C34878D82A}">
                    <a16:rowId xmlns:a16="http://schemas.microsoft.com/office/drawing/2014/main" val="2500481536"/>
                  </a:ext>
                </a:extLst>
              </a:tr>
              <a:tr h="71315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b="1" dirty="0">
                          <a:effectLst/>
                        </a:rPr>
                        <a:t>Sammenhængende og levende campus </a:t>
                      </a:r>
                      <a:endParaRPr lang="da-DK" sz="10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7" marR="53707" marT="26853" marB="26853"/>
                </a:tc>
                <a:tc>
                  <a:txBody>
                    <a:bodyPr/>
                    <a:lstStyle/>
                    <a:p>
                      <a:pPr marL="228600" lv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da-DK" sz="1000" b="1" dirty="0">
                          <a:solidFill>
                            <a:srgbClr val="008000"/>
                          </a:solidFill>
                          <a:effectLst/>
                        </a:rPr>
                        <a:t>-Gode fysiske rammer for arbejds- og studieliv*</a:t>
                      </a:r>
                      <a:endParaRPr lang="da-DK" sz="1000" b="1" dirty="0">
                        <a:solidFill>
                          <a:srgbClr val="008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7" marR="53707" marT="26853" marB="26853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da-DK" sz="1000" b="1" dirty="0">
                          <a:solidFill>
                            <a:srgbClr val="008000"/>
                          </a:solidFill>
                          <a:effectLst/>
                        </a:rPr>
                        <a:t>Bedre rammer for studiemiljø og foreningsliv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da-DK" sz="1000" b="1" dirty="0">
                          <a:effectLst/>
                        </a:rPr>
                        <a:t>Attraktive sports- og motionstilbud til medarbejdere og studerende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da-DK" sz="1000" b="1" dirty="0">
                          <a:effectLst/>
                        </a:rPr>
                        <a:t>Lysprojekt – tryghed, aktivitet og æstetik i Vennelyst og Universitetsparken</a:t>
                      </a:r>
                      <a:endParaRPr lang="da-DK" sz="1000" b="1" dirty="0">
                        <a:solidFill>
                          <a:srgbClr val="000000"/>
                        </a:solidFill>
                        <a:effectLst/>
                        <a:latin typeface="Passata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7" marR="53707" marT="26853" marB="26853"/>
                </a:tc>
                <a:extLst>
                  <a:ext uri="{0D108BD9-81ED-4DB2-BD59-A6C34878D82A}">
                    <a16:rowId xmlns:a16="http://schemas.microsoft.com/office/drawing/2014/main" val="2165132858"/>
                  </a:ext>
                </a:extLst>
              </a:tr>
              <a:tr h="94644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b="1" dirty="0">
                          <a:effectLst/>
                        </a:rPr>
                        <a:t>Forskningsbaseret innovation og iværksætteri </a:t>
                      </a:r>
                      <a:endParaRPr lang="da-DK" sz="10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7" marR="53707" marT="26853" marB="26853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da-DK" sz="1000" dirty="0">
                          <a:effectLst/>
                        </a:rPr>
                        <a:t>       -Attraktive rammer for samarbejde og innovation </a:t>
                      </a:r>
                    </a:p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da-DK" sz="1000" b="1" dirty="0">
                          <a:solidFill>
                            <a:srgbClr val="008000"/>
                          </a:solidFill>
                          <a:effectLst/>
                        </a:rPr>
                        <a:t>       -Sammenhængende økosystem for iværksættere*</a:t>
                      </a:r>
                      <a:endParaRPr lang="da-DK" sz="1000" b="1" dirty="0">
                        <a:solidFill>
                          <a:srgbClr val="008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7" marR="53707" marT="26853" marB="26853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da-DK" sz="1000" b="1" dirty="0">
                          <a:effectLst/>
                        </a:rPr>
                        <a:t>Udvikling af Life Science hub 2.0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da-DK" sz="1000" b="1" dirty="0">
                          <a:solidFill>
                            <a:srgbClr val="008000"/>
                          </a:solidFill>
                          <a:effectLst/>
                        </a:rPr>
                        <a:t>Innovationsmodeller på Aarhus Universitet 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da-DK" sz="1000" b="1" dirty="0">
                          <a:effectLst/>
                        </a:rPr>
                        <a:t>Partnerhuset som en attraktiv og levende platform for samarbejde 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da-DK" sz="1000" b="1" dirty="0">
                          <a:effectLst/>
                        </a:rPr>
                        <a:t>Kapital til vækst og udvikling  </a:t>
                      </a:r>
                      <a:endParaRPr lang="da-DK" sz="1000" b="1" dirty="0">
                        <a:solidFill>
                          <a:srgbClr val="000000"/>
                        </a:solidFill>
                        <a:effectLst/>
                        <a:latin typeface="Passata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7" marR="53707" marT="26853" marB="26853"/>
                </a:tc>
                <a:extLst>
                  <a:ext uri="{0D108BD9-81ED-4DB2-BD59-A6C34878D82A}">
                    <a16:rowId xmlns:a16="http://schemas.microsoft.com/office/drawing/2014/main" val="595739485"/>
                  </a:ext>
                </a:extLst>
              </a:tr>
              <a:tr h="6328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b="1" dirty="0">
                          <a:effectLst/>
                        </a:rPr>
                        <a:t>Digital frontløber</a:t>
                      </a:r>
                      <a:endParaRPr lang="da-DK" sz="10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7" marR="53707" marT="26853" marB="26853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da-DK" sz="1000" dirty="0">
                          <a:effectLst/>
                        </a:rPr>
                        <a:t>      -Kompetencer til det digitale arbejdsmarked </a:t>
                      </a:r>
                    </a:p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da-DK" sz="1000" b="1" dirty="0">
                          <a:effectLst/>
                        </a:rPr>
                        <a:t>      -Knudepunkt for </a:t>
                      </a:r>
                      <a:r>
                        <a:rPr lang="da-DK" sz="1000" b="1" dirty="0" err="1">
                          <a:effectLst/>
                        </a:rPr>
                        <a:t>cybersikkerhed</a:t>
                      </a:r>
                      <a:r>
                        <a:rPr lang="da-DK" sz="1000" b="1" dirty="0">
                          <a:effectLst/>
                        </a:rPr>
                        <a:t>*</a:t>
                      </a:r>
                      <a:endParaRPr lang="da-DK" sz="10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7" marR="53707" marT="26853" marB="26853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da-DK" sz="1000" b="1" dirty="0">
                          <a:effectLst/>
                        </a:rPr>
                        <a:t>Etablering af AU </a:t>
                      </a:r>
                      <a:r>
                        <a:rPr lang="da-DK" sz="1000" b="1" dirty="0" err="1">
                          <a:effectLst/>
                        </a:rPr>
                        <a:t>Cyber</a:t>
                      </a:r>
                      <a:r>
                        <a:rPr lang="da-DK" sz="1000" b="1" dirty="0">
                          <a:effectLst/>
                        </a:rPr>
                        <a:t> (AU Center for </a:t>
                      </a:r>
                      <a:r>
                        <a:rPr lang="da-DK" sz="1000" b="1" dirty="0" err="1">
                          <a:effectLst/>
                        </a:rPr>
                        <a:t>Cyber</a:t>
                      </a:r>
                      <a:r>
                        <a:rPr lang="da-DK" sz="1000" b="1" dirty="0">
                          <a:effectLst/>
                        </a:rPr>
                        <a:t> Security)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da-DK" sz="1000" b="1" dirty="0">
                          <a:effectLst/>
                        </a:rPr>
                        <a:t>Udvikling af nye uddannelser og uddannelseselementer i </a:t>
                      </a:r>
                      <a:r>
                        <a:rPr lang="da-DK" sz="1000" b="1" dirty="0" err="1">
                          <a:effectLst/>
                        </a:rPr>
                        <a:t>cybersikkerhed</a:t>
                      </a:r>
                      <a:endParaRPr lang="da-DK" sz="10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da-DK" sz="1000" b="1" dirty="0">
                          <a:effectLst/>
                        </a:rPr>
                        <a:t>Oprettelse af en innovationshub med en accelerator inden for </a:t>
                      </a:r>
                      <a:r>
                        <a:rPr lang="da-DK" sz="1000" b="1" dirty="0" err="1">
                          <a:effectLst/>
                        </a:rPr>
                        <a:t>cyber</a:t>
                      </a:r>
                      <a:r>
                        <a:rPr lang="da-DK" sz="1000" b="1" dirty="0">
                          <a:effectLst/>
                        </a:rPr>
                        <a:t>-IT</a:t>
                      </a:r>
                      <a:endParaRPr lang="da-DK" sz="1000" b="1" dirty="0">
                        <a:solidFill>
                          <a:srgbClr val="000000"/>
                        </a:solidFill>
                        <a:effectLst/>
                        <a:latin typeface="Passata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7" marR="53707" marT="26853" marB="26853"/>
                </a:tc>
                <a:extLst>
                  <a:ext uri="{0D108BD9-81ED-4DB2-BD59-A6C34878D82A}">
                    <a16:rowId xmlns:a16="http://schemas.microsoft.com/office/drawing/2014/main" val="2076463684"/>
                  </a:ext>
                </a:extLst>
              </a:tr>
              <a:tr h="96984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00" b="1" dirty="0">
                          <a:effectLst/>
                        </a:rPr>
                        <a:t>Spydspids for bæredygtig omstilling</a:t>
                      </a:r>
                      <a:endParaRPr lang="da-DK" sz="10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7" marR="53707" marT="26853" marB="26853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da-DK" sz="1000" b="1" dirty="0">
                          <a:effectLst/>
                        </a:rPr>
                        <a:t>      -Tværfaglig forskningsindsats for bæredygtige   løsninger*</a:t>
                      </a:r>
                    </a:p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da-DK" sz="1000" dirty="0">
                          <a:effectLst/>
                        </a:rPr>
                        <a:t>     - Bæredygtighed i flere uddannelser</a:t>
                      </a:r>
                    </a:p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da-DK" sz="1000" dirty="0">
                          <a:effectLst/>
                        </a:rPr>
                        <a:t>      -En bæredygtig organisation</a:t>
                      </a:r>
                      <a:endParaRPr lang="da-DK" sz="10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7" marR="53707" marT="26853" marB="26853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da-DK" sz="1000" b="1" dirty="0">
                          <a:effectLst/>
                        </a:rPr>
                        <a:t>Etablering af tværfaglig forskningsindsats</a:t>
                      </a:r>
                      <a:endParaRPr lang="da-DK" sz="1000" b="1" dirty="0">
                        <a:solidFill>
                          <a:srgbClr val="000000"/>
                        </a:solidFill>
                        <a:effectLst/>
                        <a:latin typeface="Passata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7" marR="53707" marT="26853" marB="26853"/>
                </a:tc>
                <a:extLst>
                  <a:ext uri="{0D108BD9-81ED-4DB2-BD59-A6C34878D82A}">
                    <a16:rowId xmlns:a16="http://schemas.microsoft.com/office/drawing/2014/main" val="3086134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52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D9C4-F410-1D2A-D098-B0C95CCC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3DB1C-8B33-1CE2-B075-21E88A5E68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AB072C-8D66-C518-AE8B-762563EF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68BB4-8EE3-BE48-205A-D1A7E5E9913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85F3F4-0346-49AD-AC46-2AD3E1C74850}" type="datetime1">
              <a:rPr lang="da-DK" smtClean="0"/>
              <a:t>22-12-2025</a:t>
            </a:fld>
            <a:r>
              <a:rPr lang="da-DK"/>
              <a:t>14-05-2025</a:t>
            </a:r>
            <a:endParaRPr lang="da-DK" dirty="0"/>
          </a:p>
        </p:txBody>
      </p:sp>
      <p:graphicFrame>
        <p:nvGraphicFramePr>
          <p:cNvPr id="6" name="Tabel 3">
            <a:extLst>
              <a:ext uri="{FF2B5EF4-FFF2-40B4-BE49-F238E27FC236}">
                <a16:creationId xmlns:a16="http://schemas.microsoft.com/office/drawing/2014/main" id="{760BA10E-5B2A-40CE-92CD-845FD70D0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056528"/>
              </p:ext>
            </p:extLst>
          </p:nvPr>
        </p:nvGraphicFramePr>
        <p:xfrm>
          <a:off x="-1" y="0"/>
          <a:ext cx="12188824" cy="111858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1965">
                  <a:extLst>
                    <a:ext uri="{9D8B030D-6E8A-4147-A177-3AD203B41FA5}">
                      <a16:colId xmlns:a16="http://schemas.microsoft.com/office/drawing/2014/main" val="4251973845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720041327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736538208"/>
                    </a:ext>
                  </a:extLst>
                </a:gridCol>
                <a:gridCol w="4294211">
                  <a:extLst>
                    <a:ext uri="{9D8B030D-6E8A-4147-A177-3AD203B41FA5}">
                      <a16:colId xmlns:a16="http://schemas.microsoft.com/office/drawing/2014/main" val="3411220863"/>
                    </a:ext>
                  </a:extLst>
                </a:gridCol>
              </a:tblGrid>
              <a:tr h="1481593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Strategisk fokusområde</a:t>
                      </a:r>
                      <a:endParaRPr lang="da-DK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da-DK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Strategiske tiltag</a:t>
                      </a:r>
                    </a:p>
                    <a:p>
                      <a:pPr algn="ctr"/>
                      <a:r>
                        <a:rPr lang="da-DK" sz="1400" b="0" dirty="0">
                          <a:solidFill>
                            <a:schemeClr val="bg1"/>
                          </a:solidFill>
                        </a:rPr>
                        <a:t>*udvalgt til AU handleplan 2026 fremhævet med fed</a:t>
                      </a:r>
                    </a:p>
                    <a:p>
                      <a:pPr algn="ctr"/>
                      <a:endParaRPr lang="da-DK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Strategiske indsatser (og aktiviteter)</a:t>
                      </a:r>
                    </a:p>
                    <a:p>
                      <a:pPr algn="ctr"/>
                      <a:r>
                        <a:rPr lang="da-DK" sz="1400" b="0" dirty="0">
                          <a:solidFill>
                            <a:schemeClr val="bg1"/>
                          </a:solidFill>
                        </a:rPr>
                        <a:t>Udvalgt til AU handleplan 2026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Aktiviteter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og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succeskriterier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på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instituttet</a:t>
                      </a:r>
                      <a:endParaRPr lang="da-DK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87859684"/>
                  </a:ext>
                </a:extLst>
              </a:tr>
              <a:tr h="4415971">
                <a:tc>
                  <a:txBody>
                    <a:bodyPr/>
                    <a:lstStyle/>
                    <a:p>
                      <a:endParaRPr lang="da-DK" sz="1400" b="1" u="none" strike="noStrike" kern="1200" baseline="0" dirty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da-DK" sz="1400" b="1" u="none" strike="noStrike" kern="1200" baseline="0" dirty="0">
                          <a:solidFill>
                            <a:srgbClr val="000000"/>
                          </a:solidFill>
                        </a:rPr>
                        <a:t>Forskning på højeste internationale niveau </a:t>
                      </a:r>
                      <a:endParaRPr lang="da-DK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400" b="0" u="none" strike="noStrike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u="none" strike="noStrike" kern="1200" baseline="0" dirty="0">
                          <a:solidFill>
                            <a:srgbClr val="000000"/>
                          </a:solidFill>
                        </a:rPr>
                        <a:t>Forskningsmiljøer af højeste kvalitet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a-DK" sz="1400" b="0" u="none" strike="noStrike" kern="1200" baseline="0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1" u="none" strike="noStrike" kern="1200" baseline="0" dirty="0">
                          <a:solidFill>
                            <a:srgbClr val="008000"/>
                          </a:solidFill>
                        </a:rPr>
                        <a:t>Attraktive karriereveje for yngre forskere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a-DK" sz="1400" b="1" u="none" strike="noStrike" kern="1200" baseline="0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u="none" strike="noStrike" kern="1200" baseline="0" dirty="0">
                          <a:solidFill>
                            <a:srgbClr val="000000"/>
                          </a:solidFill>
                        </a:rPr>
                        <a:t>Effektiv og </a:t>
                      </a:r>
                      <a:r>
                        <a:rPr lang="da-DK" sz="1400" b="0" u="none" strike="noStrike" kern="1200" baseline="0" dirty="0" err="1">
                          <a:solidFill>
                            <a:srgbClr val="000000"/>
                          </a:solidFill>
                        </a:rPr>
                        <a:t>fagnær</a:t>
                      </a:r>
                      <a:r>
                        <a:rPr lang="da-DK" sz="1400" b="0" u="none" strike="noStrike" kern="1200" baseline="0" dirty="0">
                          <a:solidFill>
                            <a:srgbClr val="000000"/>
                          </a:solidFill>
                        </a:rPr>
                        <a:t> forskningsstøtte </a:t>
                      </a:r>
                      <a:endParaRPr lang="da-DK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lvl="0"/>
                      <a:endParaRPr lang="da-DK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400" b="1" dirty="0">
                          <a:solidFill>
                            <a:srgbClr val="008000"/>
                          </a:solidFill>
                          <a:effectLst/>
                        </a:rPr>
                        <a:t>1. Fortsat implementering og konsolidering af karriereinitiativer for unge talenter </a:t>
                      </a: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da-DK" sz="1400" b="1" dirty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400" b="0" dirty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Aktivitet:</a:t>
                      </a: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a-DK" sz="1400" b="0" dirty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Skabe et fælles overblik over nuværende indsatser og aktiviteter på AU, fakultets- og institutniveau</a:t>
                      </a: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da-DK" sz="14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da-DK" sz="1400" b="1" dirty="0">
                        <a:effectLst/>
                      </a:endParaRP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400" b="1" dirty="0">
                          <a:solidFill>
                            <a:srgbClr val="008000"/>
                          </a:solidFill>
                          <a:effectLst/>
                        </a:rPr>
                        <a:t>2. Attraktive rammer for </a:t>
                      </a:r>
                      <a:r>
                        <a:rPr lang="da-DK" sz="1400" b="1" dirty="0" err="1">
                          <a:solidFill>
                            <a:srgbClr val="008000"/>
                          </a:solidFill>
                          <a:effectLst/>
                        </a:rPr>
                        <a:t>tenure</a:t>
                      </a:r>
                      <a:r>
                        <a:rPr lang="da-DK" sz="1400" b="1" dirty="0">
                          <a:solidFill>
                            <a:srgbClr val="008000"/>
                          </a:solidFill>
                          <a:effectLst/>
                        </a:rPr>
                        <a:t> track-adjunkter. </a:t>
                      </a:r>
                      <a:endParaRPr lang="da-DK" sz="1400" b="1" dirty="0">
                        <a:solidFill>
                          <a:srgbClr val="008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da-DK" sz="1400" b="1" dirty="0">
                        <a:solidFill>
                          <a:srgbClr val="008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400" b="0" dirty="0">
                          <a:solidFill>
                            <a:srgbClr val="008000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Aktivitet: Etablering af talentprogram, hvor hvert fakultet rekrutterer 2 særligt dygtige </a:t>
                      </a:r>
                      <a:r>
                        <a:rPr lang="da-DK" sz="1400" b="0" dirty="0" err="1">
                          <a:solidFill>
                            <a:srgbClr val="008000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tenure</a:t>
                      </a:r>
                      <a:r>
                        <a:rPr lang="da-DK" sz="1400" b="0" dirty="0">
                          <a:solidFill>
                            <a:srgbClr val="008000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-track adjunkter, som tilbydes attraktive arbejdsforhold </a:t>
                      </a:r>
                    </a:p>
                    <a:p>
                      <a:pPr marL="285750" lvl="0" indent="-28575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dirty="0">
                          <a:solidFill>
                            <a:srgbClr val="008000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mere sammenhængende forskningstid </a:t>
                      </a:r>
                    </a:p>
                    <a:p>
                      <a:pPr marL="285750" lvl="0" indent="-28575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dirty="0">
                          <a:solidFill>
                            <a:srgbClr val="008000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max 40% af ansættelsestiden må i gennemsnit anvendes på undervisning</a:t>
                      </a:r>
                    </a:p>
                    <a:p>
                      <a:pPr marL="285750" lvl="0" indent="-28575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dirty="0">
                          <a:solidFill>
                            <a:srgbClr val="008000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 mio. kr. til at </a:t>
                      </a:r>
                      <a:r>
                        <a:rPr lang="da-DK" sz="1400" b="0" dirty="0" err="1">
                          <a:solidFill>
                            <a:srgbClr val="008000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undersøtte</a:t>
                      </a:r>
                      <a:r>
                        <a:rPr lang="da-DK" sz="1400" b="0" dirty="0">
                          <a:solidFill>
                            <a:srgbClr val="008000"/>
                          </a:solidFill>
                          <a:effectLst/>
                          <a:latin typeface="AU Passata" panose="020B05030305020308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forskningsaktiviteter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a-DK" sz="14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a-DK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a-DK" sz="1400" b="1" i="0" u="none" strike="noStrike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Aktivitet: </a:t>
                      </a:r>
                      <a:r>
                        <a:rPr lang="da-DK" sz="1400" b="0" i="0" u="none" strike="noStrike" kern="1200" baseline="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Tydelliggøre</a:t>
                      </a:r>
                      <a:r>
                        <a:rPr lang="da-DK" sz="14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Health karriereambassadører som uafhængigt af MUS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i="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25% af målgruppen har brugt karriereambassadør på instituttet i 2026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da-DK" sz="1400" b="0" i="0" u="none" strike="noStrike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Aktivitet: Styrke unge talenters ansøgningsaktivitet målrettet DFF (Sapere Aude) og ERC </a:t>
                      </a:r>
                      <a:r>
                        <a:rPr lang="da-DK" sz="1400" b="0" i="0" u="none" strike="noStrike" kern="1200" baseline="0" dirty="0" err="1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starting</a:t>
                      </a:r>
                      <a:r>
                        <a:rPr lang="da-DK" sz="1400" b="0" i="0" u="none" strike="noStrike" kern="1200" baseline="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400" b="0" i="0" u="none" strike="noStrike" kern="1200" baseline="0" dirty="0" err="1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grants</a:t>
                      </a:r>
                      <a:r>
                        <a:rPr lang="da-DK" sz="14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Møder med Health Forskningsstøtte med intro til virkemidlerne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Erfaringsmøder med DFF Sapere Aude og </a:t>
                      </a:r>
                      <a:r>
                        <a:rPr lang="da-DK" sz="1400" b="0" i="0" u="none" strike="noStrike" kern="1200" baseline="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Starting</a:t>
                      </a:r>
                      <a:r>
                        <a:rPr lang="da-DK" sz="14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Grant modtagere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Samtaler med potentielle DFF SA og </a:t>
                      </a:r>
                      <a:r>
                        <a:rPr lang="da-DK" sz="1400" b="0" i="0" u="none" strike="noStrike" kern="1200" baseline="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Starting</a:t>
                      </a:r>
                      <a:r>
                        <a:rPr lang="da-DK" sz="14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Grant ansøgere om proces og støttemuligheder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400" b="0" i="0" u="none" strike="noStrike" kern="1200" baseline="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Formuleret måltal for ansøgninger til DFF Sapere Aude / ERC </a:t>
                      </a:r>
                      <a:r>
                        <a:rPr lang="da-DK" sz="1400" b="0" i="0" u="none" strike="noStrike" kern="1200" baseline="0" dirty="0" err="1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Starting</a:t>
                      </a:r>
                      <a:r>
                        <a:rPr lang="da-DK" sz="1400" b="0" i="0" u="none" strike="noStrike" kern="1200" baseline="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400" b="0" i="0" u="none" strike="noStrike" kern="1200" baseline="0" dirty="0" err="1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Grants</a:t>
                      </a:r>
                      <a:r>
                        <a:rPr lang="da-DK" sz="1400" b="0" i="0" u="none" strike="noStrike" kern="1200" baseline="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samt opnåede bevillinger i strategiperioden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da-DK" sz="1400" b="0" i="0" u="none" strike="noStrike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590461287"/>
                  </a:ext>
                </a:extLst>
              </a:tr>
              <a:tr h="4415971">
                <a:tc>
                  <a:txBody>
                    <a:bodyPr/>
                    <a:lstStyle/>
                    <a:p>
                      <a:endParaRPr lang="da-DK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a-DK" sz="1400" b="1" i="0" u="none" strike="noStrike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da-DK" sz="1400" b="1" i="0" u="none" strike="noStrike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287266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37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233AD-F63F-9831-E806-79150B1ED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B07D-2255-9875-D379-2C47638A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18D44-0B49-CA5F-BC3C-1CF047B98C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4FB7BF-8651-6D2F-2B72-25323B6C39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2B206-8016-F7C3-3ED2-2560DEA9E4A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85F3F4-0346-49AD-AC46-2AD3E1C74850}" type="datetime1">
              <a:rPr lang="da-DK" smtClean="0"/>
              <a:t>22-12-2025</a:t>
            </a:fld>
            <a:r>
              <a:rPr lang="da-DK"/>
              <a:t>14-05-2025</a:t>
            </a:r>
            <a:endParaRPr lang="da-DK" dirty="0"/>
          </a:p>
        </p:txBody>
      </p:sp>
      <p:graphicFrame>
        <p:nvGraphicFramePr>
          <p:cNvPr id="6" name="Tabel 3">
            <a:extLst>
              <a:ext uri="{FF2B5EF4-FFF2-40B4-BE49-F238E27FC236}">
                <a16:creationId xmlns:a16="http://schemas.microsoft.com/office/drawing/2014/main" id="{DA6B4B54-CD14-5E08-971B-4956222C4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074779"/>
              </p:ext>
            </p:extLst>
          </p:nvPr>
        </p:nvGraphicFramePr>
        <p:xfrm>
          <a:off x="-1" y="0"/>
          <a:ext cx="12188824" cy="58975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9997">
                  <a:extLst>
                    <a:ext uri="{9D8B030D-6E8A-4147-A177-3AD203B41FA5}">
                      <a16:colId xmlns:a16="http://schemas.microsoft.com/office/drawing/2014/main" val="4251973845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720041327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736538208"/>
                    </a:ext>
                  </a:extLst>
                </a:gridCol>
                <a:gridCol w="4510235">
                  <a:extLst>
                    <a:ext uri="{9D8B030D-6E8A-4147-A177-3AD203B41FA5}">
                      <a16:colId xmlns:a16="http://schemas.microsoft.com/office/drawing/2014/main" val="3411220863"/>
                    </a:ext>
                  </a:extLst>
                </a:gridCol>
              </a:tblGrid>
              <a:tr h="1481593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Strategisk fokusområde</a:t>
                      </a:r>
                      <a:endParaRPr lang="da-DK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da-DK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Strategiske tiltag</a:t>
                      </a:r>
                    </a:p>
                    <a:p>
                      <a:pPr algn="ctr"/>
                      <a:r>
                        <a:rPr lang="da-DK" sz="1400" b="0" dirty="0">
                          <a:solidFill>
                            <a:schemeClr val="bg1"/>
                          </a:solidFill>
                        </a:rPr>
                        <a:t>*udvalgt til AU handleplan 2026 fremhævet med fed</a:t>
                      </a:r>
                    </a:p>
                    <a:p>
                      <a:pPr algn="ctr"/>
                      <a:endParaRPr lang="da-DK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Strategiske indsatser</a:t>
                      </a:r>
                    </a:p>
                    <a:p>
                      <a:pPr algn="ctr"/>
                      <a:r>
                        <a:rPr lang="da-DK" sz="1400" b="0" dirty="0">
                          <a:solidFill>
                            <a:schemeClr val="bg1"/>
                          </a:solidFill>
                        </a:rPr>
                        <a:t>Udvalgt til AU handleplan 2026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Aktiviteter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og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succeskriterier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på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instituttet</a:t>
                      </a:r>
                      <a:endParaRPr lang="da-DK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87859684"/>
                  </a:ext>
                </a:extLst>
              </a:tr>
              <a:tr h="4415971">
                <a:tc>
                  <a:txBody>
                    <a:bodyPr/>
                    <a:lstStyle/>
                    <a:p>
                      <a:endParaRPr lang="da-DK" sz="1400" b="1" u="none" strike="noStrike" kern="1200" baseline="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da-DK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Eftertragtede uddannelser med dyb faglighed</a:t>
                      </a:r>
                      <a:endParaRPr lang="da-DK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400" b="0" u="none" strike="noStrike" kern="1200" baseline="0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Tidssvarende uddannelser af højeste kvalitet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a-DK" sz="14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Engagerende og innovative læringsmiljøer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a-DK" sz="14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Tiltrækning og fastholdelse af dygtige internationale studerende</a:t>
                      </a:r>
                      <a:endParaRPr lang="da-DK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lvl="0"/>
                      <a:endParaRPr lang="da-DK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da-DK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Erhvervskandidat-hub til koordinering og udvikling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a-DK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(forankret i Uddannelsesudvalget)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da-DK" sz="12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da-DK" sz="14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da-DK" sz="14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da-DK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Vidensopbygning gennem pilotprojekter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a-DK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(forankret i Uddannelsesudvalget)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da-DK" sz="14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AutoNum type="arabicPeriod"/>
                      </a:pPr>
                      <a:endParaRPr lang="da-DK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None/>
                      </a:pPr>
                      <a:endParaRPr lang="da-DK" sz="1400" b="1" i="0" u="none" strike="noStrike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en-US" sz="1400" b="1" i="0" u="none" strike="noStrike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da-DK" sz="14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Udfyldes ikke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590461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0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50719-E712-9E9C-F449-A77072436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0956-0BB9-8FBC-FE53-89D9E1041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B50E4-09AA-932F-50A1-ED43288B7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1DAC48-81D4-48A8-8B1E-D0873C986B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6F9B3-0C0E-8D9C-4164-C2ADD43B1C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85F3F4-0346-49AD-AC46-2AD3E1C74850}" type="datetime1">
              <a:rPr lang="da-DK" smtClean="0"/>
              <a:t>22-12-2025</a:t>
            </a:fld>
            <a:r>
              <a:rPr lang="da-DK"/>
              <a:t>14-05-2025</a:t>
            </a:r>
            <a:endParaRPr lang="da-DK" dirty="0"/>
          </a:p>
        </p:txBody>
      </p:sp>
      <p:graphicFrame>
        <p:nvGraphicFramePr>
          <p:cNvPr id="6" name="Tabel 3">
            <a:extLst>
              <a:ext uri="{FF2B5EF4-FFF2-40B4-BE49-F238E27FC236}">
                <a16:creationId xmlns:a16="http://schemas.microsoft.com/office/drawing/2014/main" id="{82D68671-D1D0-D241-68BA-3F0113033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69214"/>
              </p:ext>
            </p:extLst>
          </p:nvPr>
        </p:nvGraphicFramePr>
        <p:xfrm>
          <a:off x="-1" y="1"/>
          <a:ext cx="12188826" cy="109595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1965">
                  <a:extLst>
                    <a:ext uri="{9D8B030D-6E8A-4147-A177-3AD203B41FA5}">
                      <a16:colId xmlns:a16="http://schemas.microsoft.com/office/drawing/2014/main" val="4251973845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720041327"/>
                    </a:ext>
                  </a:extLst>
                </a:gridCol>
                <a:gridCol w="3384377">
                  <a:extLst>
                    <a:ext uri="{9D8B030D-6E8A-4147-A177-3AD203B41FA5}">
                      <a16:colId xmlns:a16="http://schemas.microsoft.com/office/drawing/2014/main" val="736538208"/>
                    </a:ext>
                  </a:extLst>
                </a:gridCol>
                <a:gridCol w="4294212">
                  <a:extLst>
                    <a:ext uri="{9D8B030D-6E8A-4147-A177-3AD203B41FA5}">
                      <a16:colId xmlns:a16="http://schemas.microsoft.com/office/drawing/2014/main" val="3411220863"/>
                    </a:ext>
                  </a:extLst>
                </a:gridCol>
              </a:tblGrid>
              <a:tr h="1131424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Strategisk fokusområde</a:t>
                      </a:r>
                      <a:endParaRPr lang="da-DK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da-DK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Strategiske tiltag</a:t>
                      </a:r>
                    </a:p>
                    <a:p>
                      <a:pPr algn="ctr"/>
                      <a:r>
                        <a:rPr lang="da-DK" sz="1400" b="0" dirty="0">
                          <a:solidFill>
                            <a:schemeClr val="bg1"/>
                          </a:solidFill>
                        </a:rPr>
                        <a:t>*udvalgt til AU handleplan 2026 fremhævet med fed</a:t>
                      </a:r>
                    </a:p>
                    <a:p>
                      <a:pPr algn="ctr"/>
                      <a:endParaRPr lang="da-DK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Strategiske indsatser (og aktiviteter)</a:t>
                      </a:r>
                    </a:p>
                    <a:p>
                      <a:pPr algn="ctr"/>
                      <a:r>
                        <a:rPr lang="da-DK" sz="1400" b="0" dirty="0">
                          <a:solidFill>
                            <a:schemeClr val="bg1"/>
                          </a:solidFill>
                        </a:rPr>
                        <a:t>Udvalgt til AU handleplan 2026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Aktiviteter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og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succeskriterier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på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instituttet</a:t>
                      </a:r>
                      <a:endParaRPr lang="da-DK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87859684"/>
                  </a:ext>
                </a:extLst>
              </a:tr>
              <a:tr h="4817855">
                <a:tc>
                  <a:txBody>
                    <a:bodyPr/>
                    <a:lstStyle/>
                    <a:p>
                      <a:endParaRPr lang="da-DK" sz="1400" b="1" u="none" strike="noStrike" kern="1200" baseline="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da-DK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Sammenhængende og levende campus</a:t>
                      </a:r>
                      <a:endParaRPr lang="da-DK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400" b="0" u="none" strike="noStrike" kern="1200" baseline="0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1" i="0" u="none" strike="noStrike" kern="1200" baseline="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Gode fysiske rammer for arbejds- og studieliv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lvl="0"/>
                      <a:endParaRPr lang="da-DK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400" b="1" dirty="0">
                          <a:solidFill>
                            <a:srgbClr val="008000"/>
                          </a:solidFill>
                          <a:effectLst/>
                        </a:rPr>
                        <a:t>1. Bedre rammer for studiemiljø og foreningsliv </a:t>
                      </a: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400" b="0" dirty="0">
                          <a:solidFill>
                            <a:srgbClr val="008000"/>
                          </a:solidFill>
                          <a:effectLst/>
                        </a:rPr>
                        <a:t>Aktiviteter A: Samling af information om det gode studiemiljø, gjort bredt tilgængeligt. </a:t>
                      </a: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da-DK" sz="1400" b="0" dirty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400" b="0" dirty="0">
                          <a:solidFill>
                            <a:srgbClr val="008000"/>
                          </a:solidFill>
                          <a:effectLst/>
                        </a:rPr>
                        <a:t>Aktivitet B (kører 2026-27): Gennemgang af eksisterende undervisnings- og læringsfaciliteter med fokus på at styrke studiemiljø.  Skal udmunde i handleplan på fakultetsniveau i 2027 .</a:t>
                      </a: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da-DK" sz="1400" b="0" dirty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400" b="0" dirty="0">
                          <a:solidFill>
                            <a:srgbClr val="008000"/>
                          </a:solidFill>
                          <a:effectLst/>
                        </a:rPr>
                        <a:t>Aktivitet C: Styrkelse af foreningslivet på AU, herunder udvikling af koncept for ”foreningernes dag.”</a:t>
                      </a:r>
                      <a:endParaRPr lang="da-DK" sz="1400" b="1" dirty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da-DK" sz="1400" b="1" dirty="0">
                        <a:effectLst/>
                      </a:endParaRP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400" b="1" dirty="0">
                          <a:solidFill>
                            <a:srgbClr val="000000"/>
                          </a:solidFill>
                          <a:effectLst/>
                        </a:rPr>
                        <a:t>2. Attraktive sports- og motionstilbud til medarbejdere og studerende</a:t>
                      </a: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200" b="0" dirty="0">
                          <a:solidFill>
                            <a:srgbClr val="000000"/>
                          </a:solidFill>
                          <a:effectLst/>
                        </a:rPr>
                        <a:t>(Forankret ved universitetsdirektøren)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da-DK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400" b="1" dirty="0">
                          <a:solidFill>
                            <a:srgbClr val="000000"/>
                          </a:solidFill>
                          <a:effectLst/>
                        </a:rPr>
                        <a:t>3. Lysprojekt – tryghed, aktivitet og æstetik i Vennelyst og Universitetsparken</a:t>
                      </a:r>
                      <a:endParaRPr lang="da-DK" sz="1400" b="1" dirty="0">
                        <a:solidFill>
                          <a:srgbClr val="000000"/>
                        </a:solidFill>
                        <a:effectLst/>
                        <a:latin typeface="Passata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>
                          <a:solidFill>
                            <a:srgbClr val="000000"/>
                          </a:solidFill>
                          <a:effectLst/>
                        </a:rPr>
                        <a:t>(Forankret ved universitetsdirektøren)</a:t>
                      </a:r>
                      <a:endParaRPr lang="da-DK" sz="14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i="0" u="none" strike="noStrike" kern="1200" baseline="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Aktivitet: Udvikling af studiemiljø på Dalgas Avenue og for uddannelser i 1264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i="0" u="none" strike="noStrike" kern="1200" baseline="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Lokale i kælderen til studerende på Dalgas A. skal være kendt af de studerende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i="0" u="none" strike="noStrike" kern="1200" baseline="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Studenteraktiviteter i lokalet på Dalgas A.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i="0" u="none" strike="noStrike" kern="1200" baseline="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Samlet miljø for undervisning og gruppearbejde for uddannelserne i 1264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da-DK" sz="1400" b="0" i="0" u="none" strike="noStrike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590461287"/>
                  </a:ext>
                </a:extLst>
              </a:tr>
              <a:tr h="4817855">
                <a:tc>
                  <a:txBody>
                    <a:bodyPr/>
                    <a:lstStyle/>
                    <a:p>
                      <a:pPr lvl="1"/>
                      <a:endParaRPr lang="da-DK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400" b="1" i="0" u="none" strike="noStrike" kern="1200" baseline="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da-DK" sz="1400" b="0" i="0" u="none" strike="noStrike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967432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0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2E744-2045-902C-AEC3-8A5804703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E7F1-CB45-5919-E7BA-727040C0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4AC4D-3554-63B5-FA2E-D6ACBE8B2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8CD962-6294-537A-241D-0D7C71A10C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3A00E-E33C-EBED-D4C2-B0FD6026F1A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85F3F4-0346-49AD-AC46-2AD3E1C74850}" type="datetime1">
              <a:rPr lang="da-DK" smtClean="0"/>
              <a:t>22-12-2025</a:t>
            </a:fld>
            <a:r>
              <a:rPr lang="da-DK"/>
              <a:t>14-05-2025</a:t>
            </a:r>
            <a:endParaRPr lang="da-DK" dirty="0"/>
          </a:p>
        </p:txBody>
      </p:sp>
      <p:graphicFrame>
        <p:nvGraphicFramePr>
          <p:cNvPr id="6" name="Tabel 3">
            <a:extLst>
              <a:ext uri="{FF2B5EF4-FFF2-40B4-BE49-F238E27FC236}">
                <a16:creationId xmlns:a16="http://schemas.microsoft.com/office/drawing/2014/main" id="{FF8A4B2A-7918-F73D-239B-A2A2FA4CC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72974"/>
              </p:ext>
            </p:extLst>
          </p:nvPr>
        </p:nvGraphicFramePr>
        <p:xfrm>
          <a:off x="-1" y="0"/>
          <a:ext cx="12188824" cy="63583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1965">
                  <a:extLst>
                    <a:ext uri="{9D8B030D-6E8A-4147-A177-3AD203B41FA5}">
                      <a16:colId xmlns:a16="http://schemas.microsoft.com/office/drawing/2014/main" val="4251973845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720041327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736538208"/>
                    </a:ext>
                  </a:extLst>
                </a:gridCol>
                <a:gridCol w="4294211">
                  <a:extLst>
                    <a:ext uri="{9D8B030D-6E8A-4147-A177-3AD203B41FA5}">
                      <a16:colId xmlns:a16="http://schemas.microsoft.com/office/drawing/2014/main" val="3411220863"/>
                    </a:ext>
                  </a:extLst>
                </a:gridCol>
              </a:tblGrid>
              <a:tr h="1481593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Strategisk fokusområde</a:t>
                      </a:r>
                      <a:endParaRPr lang="da-DK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da-DK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Strategiske tiltag</a:t>
                      </a:r>
                    </a:p>
                    <a:p>
                      <a:pPr algn="ctr"/>
                      <a:r>
                        <a:rPr lang="da-DK" sz="1400" b="0" dirty="0">
                          <a:solidFill>
                            <a:schemeClr val="bg1"/>
                          </a:solidFill>
                        </a:rPr>
                        <a:t>*udvalgt til AU handleplan 2026 fremhævet med fed</a:t>
                      </a:r>
                    </a:p>
                    <a:p>
                      <a:pPr algn="ctr"/>
                      <a:endParaRPr lang="da-DK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Strategiske indsatser (og aktiviteter)</a:t>
                      </a:r>
                    </a:p>
                    <a:p>
                      <a:pPr algn="ctr"/>
                      <a:r>
                        <a:rPr lang="da-DK" sz="1400" b="0" dirty="0">
                          <a:solidFill>
                            <a:schemeClr val="bg1"/>
                          </a:solidFill>
                        </a:rPr>
                        <a:t>Udvalgt til AU handleplan 2026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Aktiviteter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og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succeskriterier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på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instituttet</a:t>
                      </a:r>
                      <a:endParaRPr lang="da-DK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87859684"/>
                  </a:ext>
                </a:extLst>
              </a:tr>
              <a:tr h="4415971">
                <a:tc>
                  <a:txBody>
                    <a:bodyPr/>
                    <a:lstStyle/>
                    <a:p>
                      <a:endParaRPr lang="da-DK" sz="1400" b="1" u="none" strike="noStrike" kern="1200" baseline="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da-DK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Forskningsbaseret innovation og iværksætteri </a:t>
                      </a:r>
                      <a:endParaRPr lang="da-DK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400" b="0" u="none" strike="noStrike" kern="1200" baseline="0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Attraktive rammer for samarbejde og innovation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a-DK" sz="14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1" i="0" u="none" strike="noStrike" kern="1200" baseline="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Sammenhængende økosystem for iværksættere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lvl="0"/>
                      <a:endParaRPr lang="da-DK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400" b="1" dirty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da-DK" sz="1400" b="1" dirty="0">
                          <a:solidFill>
                            <a:srgbClr val="000000"/>
                          </a:solidFill>
                          <a:effectLst/>
                        </a:rPr>
                        <a:t>Udvikling af Life Science hub 2.0</a:t>
                      </a: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200" b="0" dirty="0">
                          <a:solidFill>
                            <a:srgbClr val="000000"/>
                          </a:solidFill>
                          <a:effectLst/>
                        </a:rPr>
                        <a:t>(Forankret i UL)</a:t>
                      </a: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200" dirty="0"/>
                        <a:t>Health bliver inddraget i Life Science Hub 2.0 og i etablering af tværfaglig forskningsindsats – men det vides endnu ikke hvordan</a:t>
                      </a:r>
                      <a:endParaRPr lang="da-DK" sz="1200" b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da-DK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400" b="1" dirty="0">
                          <a:solidFill>
                            <a:srgbClr val="008000"/>
                          </a:solidFill>
                          <a:effectLst/>
                        </a:rPr>
                        <a:t>2. Innovationsmodeller på Aarhus Universitet </a:t>
                      </a: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400" b="0" dirty="0">
                          <a:solidFill>
                            <a:srgbClr val="008000"/>
                          </a:solidFill>
                          <a:effectLst/>
                        </a:rPr>
                        <a:t>Aktivitet: Udvikling af fælles vision og konkrete koncepter for, hvordan AU arbejder med innovation i lokale miljøer med henblik på at skabe en tydelig ramme til etablering af nye hubs.</a:t>
                      </a: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da-DK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400" b="1" dirty="0">
                          <a:solidFill>
                            <a:srgbClr val="000000"/>
                          </a:solidFill>
                          <a:effectLst/>
                        </a:rPr>
                        <a:t>3. Partnerhuset som en attraktiv og levende platform for samarbejde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a-DK" sz="1200" b="0" dirty="0">
                          <a:solidFill>
                            <a:srgbClr val="000000"/>
                          </a:solidFill>
                          <a:effectLst/>
                        </a:rPr>
                        <a:t>(Forankret i UL og Erhvervsudvalg)</a:t>
                      </a: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da-DK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da-DK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400" b="1" dirty="0">
                          <a:solidFill>
                            <a:srgbClr val="000000"/>
                          </a:solidFill>
                          <a:effectLst/>
                        </a:rPr>
                        <a:t>4. Kapital til vækst og udvikling  </a:t>
                      </a:r>
                      <a:endParaRPr lang="da-DK" sz="1400" b="1" dirty="0">
                        <a:solidFill>
                          <a:srgbClr val="000000"/>
                        </a:solidFill>
                        <a:effectLst/>
                        <a:latin typeface="Passata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>
                          <a:solidFill>
                            <a:srgbClr val="000000"/>
                          </a:solidFill>
                          <a:effectLst/>
                        </a:rPr>
                        <a:t>(Forankret i UL og Erhvervsudvalg)</a:t>
                      </a:r>
                    </a:p>
                    <a:p>
                      <a:pPr marL="0" lvl="0" indent="0">
                        <a:buNone/>
                      </a:pPr>
                      <a:endParaRPr lang="da-DK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None/>
                      </a:pPr>
                      <a:endParaRPr lang="da-DK" sz="1400" b="1" i="0" u="none" strike="noStrike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4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Ingen </a:t>
                      </a:r>
                      <a:r>
                        <a:rPr lang="en-US" sz="1400" b="0" i="0" u="none" strike="noStrike" kern="1200" baseline="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institutspecifikke</a:t>
                      </a:r>
                      <a:r>
                        <a:rPr lang="en-US" sz="14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aktiviteter</a:t>
                      </a:r>
                      <a:r>
                        <a:rPr lang="en-US" sz="14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590461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55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82D8A-AE0B-82FB-7540-C0DE4A316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7C5FB-7E80-7C79-4F45-B2B4C914A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FAEF6-C822-D161-DF0C-BFE5576E78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B788578-51EB-182F-D1E6-86F1AF8DA0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6C6A1-7822-03CA-FBCA-CC83096A8BB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85F3F4-0346-49AD-AC46-2AD3E1C74850}" type="datetime1">
              <a:rPr lang="da-DK" smtClean="0"/>
              <a:t>22-12-2025</a:t>
            </a:fld>
            <a:r>
              <a:rPr lang="da-DK"/>
              <a:t>14-05-2025</a:t>
            </a:r>
            <a:endParaRPr lang="da-DK" dirty="0"/>
          </a:p>
        </p:txBody>
      </p:sp>
      <p:graphicFrame>
        <p:nvGraphicFramePr>
          <p:cNvPr id="6" name="Tabel 3">
            <a:extLst>
              <a:ext uri="{FF2B5EF4-FFF2-40B4-BE49-F238E27FC236}">
                <a16:creationId xmlns:a16="http://schemas.microsoft.com/office/drawing/2014/main" id="{FB74D20E-6996-E589-A91A-B79503971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573350"/>
              </p:ext>
            </p:extLst>
          </p:nvPr>
        </p:nvGraphicFramePr>
        <p:xfrm>
          <a:off x="-1" y="0"/>
          <a:ext cx="12188824" cy="58975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1965">
                  <a:extLst>
                    <a:ext uri="{9D8B030D-6E8A-4147-A177-3AD203B41FA5}">
                      <a16:colId xmlns:a16="http://schemas.microsoft.com/office/drawing/2014/main" val="4251973845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720041327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736538208"/>
                    </a:ext>
                  </a:extLst>
                </a:gridCol>
                <a:gridCol w="4294211">
                  <a:extLst>
                    <a:ext uri="{9D8B030D-6E8A-4147-A177-3AD203B41FA5}">
                      <a16:colId xmlns:a16="http://schemas.microsoft.com/office/drawing/2014/main" val="3411220863"/>
                    </a:ext>
                  </a:extLst>
                </a:gridCol>
              </a:tblGrid>
              <a:tr h="1481593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Strategisk fokusområde</a:t>
                      </a:r>
                      <a:endParaRPr lang="da-DK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da-DK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Strategiske tiltag</a:t>
                      </a:r>
                    </a:p>
                    <a:p>
                      <a:pPr algn="ctr"/>
                      <a:r>
                        <a:rPr lang="da-DK" sz="1400" b="0" dirty="0">
                          <a:solidFill>
                            <a:schemeClr val="bg1"/>
                          </a:solidFill>
                        </a:rPr>
                        <a:t>*udvalgt til AU handleplan 2026 fremhævet med fed</a:t>
                      </a:r>
                    </a:p>
                    <a:p>
                      <a:pPr algn="ctr"/>
                      <a:endParaRPr lang="da-DK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Strategiske indsatser</a:t>
                      </a:r>
                    </a:p>
                    <a:p>
                      <a:pPr algn="ctr"/>
                      <a:r>
                        <a:rPr lang="da-DK" sz="1400" b="0" dirty="0">
                          <a:solidFill>
                            <a:schemeClr val="bg1"/>
                          </a:solidFill>
                        </a:rPr>
                        <a:t>Udvalgt til AU handleplan 2026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Aktiviteter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og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succeskriterier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på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instituttet</a:t>
                      </a:r>
                      <a:endParaRPr lang="da-DK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87859684"/>
                  </a:ext>
                </a:extLst>
              </a:tr>
              <a:tr h="4415971">
                <a:tc>
                  <a:txBody>
                    <a:bodyPr/>
                    <a:lstStyle/>
                    <a:p>
                      <a:endParaRPr lang="da-DK" sz="1400" b="1" u="none" strike="noStrike" kern="1200" baseline="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da-DK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Digital frontløber</a:t>
                      </a:r>
                      <a:endParaRPr lang="da-DK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4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Kompetencer til det digitale arbejdsmarked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a-DK" sz="14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Knudepunkt for </a:t>
                      </a:r>
                      <a:r>
                        <a:rPr lang="da-DK" sz="1400" b="1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cybersikkerhed</a:t>
                      </a:r>
                      <a:endParaRPr lang="da-DK" sz="14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lvl="0"/>
                      <a:endParaRPr lang="da-DK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da-DK" sz="1400" b="1" dirty="0">
                          <a:solidFill>
                            <a:srgbClr val="000000"/>
                          </a:solidFill>
                          <a:effectLst/>
                        </a:rPr>
                        <a:t>1. Etablering af AU </a:t>
                      </a:r>
                      <a:r>
                        <a:rPr lang="da-DK" sz="1400" b="1" dirty="0" err="1">
                          <a:solidFill>
                            <a:srgbClr val="000000"/>
                          </a:solidFill>
                          <a:effectLst/>
                        </a:rPr>
                        <a:t>Cyber</a:t>
                      </a:r>
                      <a:r>
                        <a:rPr lang="da-DK" sz="1400" b="1" dirty="0">
                          <a:solidFill>
                            <a:srgbClr val="000000"/>
                          </a:solidFill>
                          <a:effectLst/>
                        </a:rPr>
                        <a:t> (AU Center for </a:t>
                      </a:r>
                      <a:r>
                        <a:rPr lang="da-DK" sz="1400" b="1" dirty="0" err="1">
                          <a:solidFill>
                            <a:srgbClr val="000000"/>
                          </a:solidFill>
                          <a:effectLst/>
                        </a:rPr>
                        <a:t>Cyber</a:t>
                      </a:r>
                      <a:r>
                        <a:rPr lang="da-DK" sz="1400" b="1" dirty="0">
                          <a:solidFill>
                            <a:srgbClr val="000000"/>
                          </a:solidFill>
                          <a:effectLst/>
                        </a:rPr>
                        <a:t> Security)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da-DK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da-DK" sz="1400" b="1" dirty="0">
                          <a:solidFill>
                            <a:srgbClr val="000000"/>
                          </a:solidFill>
                          <a:effectLst/>
                        </a:rPr>
                        <a:t>2. Udvikling af nye uddannelser og uddannelseselementer i </a:t>
                      </a:r>
                      <a:r>
                        <a:rPr lang="da-DK" sz="1400" b="1" dirty="0" err="1">
                          <a:solidFill>
                            <a:srgbClr val="000000"/>
                          </a:solidFill>
                          <a:effectLst/>
                        </a:rPr>
                        <a:t>cybersikkerhed</a:t>
                      </a:r>
                      <a:endParaRPr lang="da-DK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da-DK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da-DK" sz="1400" b="1" dirty="0">
                          <a:solidFill>
                            <a:srgbClr val="000000"/>
                          </a:solidFill>
                          <a:effectLst/>
                        </a:rPr>
                        <a:t>3. Oprettelse af en innovationshub med en accelerator inden for </a:t>
                      </a:r>
                      <a:r>
                        <a:rPr lang="da-DK" sz="1400" b="1" dirty="0" err="1">
                          <a:solidFill>
                            <a:srgbClr val="000000"/>
                          </a:solidFill>
                          <a:effectLst/>
                        </a:rPr>
                        <a:t>cyber</a:t>
                      </a:r>
                      <a:r>
                        <a:rPr lang="da-DK" sz="1400" b="1" dirty="0">
                          <a:solidFill>
                            <a:srgbClr val="000000"/>
                          </a:solidFill>
                          <a:effectLst/>
                        </a:rPr>
                        <a:t>-IT</a:t>
                      </a:r>
                      <a:endParaRPr lang="da-DK" sz="1400" b="1" dirty="0">
                        <a:solidFill>
                          <a:srgbClr val="000000"/>
                        </a:solidFill>
                        <a:effectLst/>
                        <a:latin typeface="Passata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endParaRPr lang="da-DK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da-DK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(afventer)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en-US" sz="1400" b="1" i="0" u="none" strike="noStrike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da-DK" sz="14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Udfyldes ikke 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590461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63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C5F5A-AD01-D78A-C8EC-438575EA6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85C9B-F186-E004-5886-42C775F2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FCAD6-6EBE-7973-B58F-2DF8CCFFD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A0BE03-2623-9CDF-CBEF-865731DB9F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528B2-CB05-7D19-5BDF-B30E2EEFCB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85F3F4-0346-49AD-AC46-2AD3E1C74850}" type="datetime1">
              <a:rPr lang="da-DK" smtClean="0"/>
              <a:t>22-12-2025</a:t>
            </a:fld>
            <a:r>
              <a:rPr lang="da-DK"/>
              <a:t>14-05-2025</a:t>
            </a:r>
            <a:endParaRPr lang="da-DK" dirty="0"/>
          </a:p>
        </p:txBody>
      </p:sp>
      <p:graphicFrame>
        <p:nvGraphicFramePr>
          <p:cNvPr id="6" name="Tabel 3">
            <a:extLst>
              <a:ext uri="{FF2B5EF4-FFF2-40B4-BE49-F238E27FC236}">
                <a16:creationId xmlns:a16="http://schemas.microsoft.com/office/drawing/2014/main" id="{D492EEF0-100C-04E9-3C05-9BC70D9AB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40031"/>
              </p:ext>
            </p:extLst>
          </p:nvPr>
        </p:nvGraphicFramePr>
        <p:xfrm>
          <a:off x="-1" y="0"/>
          <a:ext cx="12188824" cy="58975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1965">
                  <a:extLst>
                    <a:ext uri="{9D8B030D-6E8A-4147-A177-3AD203B41FA5}">
                      <a16:colId xmlns:a16="http://schemas.microsoft.com/office/drawing/2014/main" val="4251973845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720041327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736538208"/>
                    </a:ext>
                  </a:extLst>
                </a:gridCol>
                <a:gridCol w="4294211">
                  <a:extLst>
                    <a:ext uri="{9D8B030D-6E8A-4147-A177-3AD203B41FA5}">
                      <a16:colId xmlns:a16="http://schemas.microsoft.com/office/drawing/2014/main" val="3411220863"/>
                    </a:ext>
                  </a:extLst>
                </a:gridCol>
              </a:tblGrid>
              <a:tr h="1481593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Strategisk fokusområde</a:t>
                      </a:r>
                      <a:endParaRPr lang="da-DK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da-DK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Strategiske tiltag</a:t>
                      </a:r>
                    </a:p>
                    <a:p>
                      <a:pPr algn="ctr"/>
                      <a:r>
                        <a:rPr lang="da-DK" sz="1400" b="0" dirty="0">
                          <a:solidFill>
                            <a:schemeClr val="bg1"/>
                          </a:solidFill>
                        </a:rPr>
                        <a:t>*udvalgt til AU handleplan 2026 fremhævet med fed</a:t>
                      </a:r>
                    </a:p>
                    <a:p>
                      <a:pPr algn="ctr"/>
                      <a:endParaRPr lang="da-DK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Strategiske indsatser</a:t>
                      </a:r>
                    </a:p>
                    <a:p>
                      <a:pPr algn="ctr"/>
                      <a:r>
                        <a:rPr lang="da-DK" sz="1400" b="0" dirty="0">
                          <a:solidFill>
                            <a:schemeClr val="bg1"/>
                          </a:solidFill>
                        </a:rPr>
                        <a:t>Udvalgt til AU handleplan 2026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Aktiviteter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og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succeskriterier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på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instituttet</a:t>
                      </a:r>
                      <a:endParaRPr lang="da-DK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87859684"/>
                  </a:ext>
                </a:extLst>
              </a:tr>
              <a:tr h="4415971">
                <a:tc>
                  <a:txBody>
                    <a:bodyPr/>
                    <a:lstStyle/>
                    <a:p>
                      <a:endParaRPr lang="da-DK" sz="1400" b="1" u="none" strike="noStrike" kern="1200" baseline="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da-DK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Spydspids for bæredygtig omstilling</a:t>
                      </a:r>
                      <a:endParaRPr lang="da-DK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4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Tværfaglig forskningsindsats for bæredygtige løsninger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a-DK" sz="14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Bæredygtighed i flere uddannelser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a-DK" sz="14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En bæredygtig organisation</a:t>
                      </a:r>
                      <a:endParaRPr lang="da-DK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lvl="0"/>
                      <a:endParaRPr lang="da-DK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da-DK" sz="1400" b="1" dirty="0">
                          <a:solidFill>
                            <a:srgbClr val="000000"/>
                          </a:solidFill>
                          <a:effectLst/>
                        </a:rPr>
                        <a:t>1. Etablering af tværfaglig forskningsindsats</a:t>
                      </a:r>
                      <a:endParaRPr lang="da-DK" sz="1400" b="1" dirty="0">
                        <a:solidFill>
                          <a:srgbClr val="000000"/>
                        </a:solidFill>
                        <a:effectLst/>
                        <a:latin typeface="Passata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endParaRPr lang="da-DK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(afventer)</a:t>
                      </a:r>
                    </a:p>
                    <a:p>
                      <a:pPr marL="0" lvl="0" indent="0">
                        <a:buNone/>
                      </a:pPr>
                      <a:endParaRPr lang="da-DK" sz="1400" b="1" i="0" u="none" strike="noStrike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en-US" sz="1400" b="1" i="0" u="none" strike="noStrike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da-DK" sz="14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Udfyldes ikke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590461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549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566864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1_AU 16:9">
  <a:themeElements>
    <a:clrScheme name="01 AU 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1fd1d36-fecb-47ca-b7d7-d0df0370a198}" enabled="0" method="" siteId="{61fd1d36-fecb-47ca-b7d7-d0df0370a19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1483</Words>
  <Application>Microsoft Office PowerPoint</Application>
  <PresentationFormat>Custom</PresentationFormat>
  <Paragraphs>260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Arial</vt:lpstr>
      <vt:lpstr>AU Peto</vt:lpstr>
      <vt:lpstr>AU Passata</vt:lpstr>
      <vt:lpstr>Passata</vt:lpstr>
      <vt:lpstr>AU Passata Light</vt:lpstr>
      <vt:lpstr>Georgia</vt:lpstr>
      <vt:lpstr>AU 16:9</vt:lpstr>
      <vt:lpstr>1_AU 16:9</vt:lpstr>
      <vt:lpstr>INSTITUT FOR FOLKESUNHED, HEALTH UDKAST TIL HANDLEPLAN 2026 med udgangspunkt i STRATEGI 2030</vt:lpstr>
      <vt:lpstr>Vejledning til udfyldelse af handleplan-skabelon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Sara Ølholm Eaton</dc:creator>
  <cp:lastModifiedBy>Michael Baggesen Klitgaard</cp:lastModifiedBy>
  <cp:revision>18</cp:revision>
  <cp:lastPrinted>2025-10-09T12:53:55Z</cp:lastPrinted>
  <dcterms:modified xsi:type="dcterms:W3CDTF">2025-12-22T09:56:46Z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636341581416789857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2000</vt:lpwstr>
  </property>
  <property fmtid="{D5CDD505-2E9C-101B-9397-08002B2CF9AE}" pid="62" name="colorthemechange">
    <vt:lpwstr>True</vt:lpwstr>
  </property>
</Properties>
</file>